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41"/>
  </p:notesMasterIdLst>
  <p:handoutMasterIdLst>
    <p:handoutMasterId r:id="rId42"/>
  </p:handoutMasterIdLst>
  <p:sldIdLst>
    <p:sldId id="269" r:id="rId2"/>
    <p:sldId id="513" r:id="rId3"/>
    <p:sldId id="653" r:id="rId4"/>
    <p:sldId id="514" r:id="rId5"/>
    <p:sldId id="633" r:id="rId6"/>
    <p:sldId id="634" r:id="rId7"/>
    <p:sldId id="652" r:id="rId8"/>
    <p:sldId id="636" r:id="rId9"/>
    <p:sldId id="637" r:id="rId10"/>
    <p:sldId id="639" r:id="rId11"/>
    <p:sldId id="643" r:id="rId12"/>
    <p:sldId id="644" r:id="rId13"/>
    <p:sldId id="588" r:id="rId14"/>
    <p:sldId id="589" r:id="rId15"/>
    <p:sldId id="591" r:id="rId16"/>
    <p:sldId id="592" r:id="rId17"/>
    <p:sldId id="567" r:id="rId18"/>
    <p:sldId id="519" r:id="rId19"/>
    <p:sldId id="646" r:id="rId20"/>
    <p:sldId id="651" r:id="rId21"/>
    <p:sldId id="645" r:id="rId22"/>
    <p:sldId id="611" r:id="rId23"/>
    <p:sldId id="612" r:id="rId24"/>
    <p:sldId id="619" r:id="rId25"/>
    <p:sldId id="614" r:id="rId26"/>
    <p:sldId id="654" r:id="rId27"/>
    <p:sldId id="618" r:id="rId28"/>
    <p:sldId id="617" r:id="rId29"/>
    <p:sldId id="620" r:id="rId30"/>
    <p:sldId id="625" r:id="rId31"/>
    <p:sldId id="632" r:id="rId32"/>
    <p:sldId id="621" r:id="rId33"/>
    <p:sldId id="623" r:id="rId34"/>
    <p:sldId id="624" r:id="rId35"/>
    <p:sldId id="631" r:id="rId36"/>
    <p:sldId id="600" r:id="rId37"/>
    <p:sldId id="601" r:id="rId38"/>
    <p:sldId id="554" r:id="rId39"/>
    <p:sldId id="622" r:id="rId40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9E81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105" d="100"/>
          <a:sy n="105" d="100"/>
        </p:scale>
        <p:origin x="-696" y="-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892003602189021E-2"/>
          <c:y val="5.6216335074888796E-2"/>
          <c:w val="0.92803970223325105"/>
          <c:h val="0.718009478672986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 w="1431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&lt;75</c:v>
                </c:pt>
                <c:pt idx="1">
                  <c:v>75-79</c:v>
                </c:pt>
                <c:pt idx="2">
                  <c:v>80-84</c:v>
                </c:pt>
                <c:pt idx="3">
                  <c:v>&gt;85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15.4</c:v>
                </c:pt>
                <c:pt idx="2">
                  <c:v>33.299999999999997</c:v>
                </c:pt>
                <c:pt idx="3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00B0F0"/>
            </a:solidFill>
            <a:ln w="1431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&lt;75</c:v>
                </c:pt>
                <c:pt idx="1">
                  <c:v>75-79</c:v>
                </c:pt>
                <c:pt idx="2">
                  <c:v>80-84</c:v>
                </c:pt>
                <c:pt idx="3">
                  <c:v>&gt;85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20.6</c:v>
                </c:pt>
                <c:pt idx="2">
                  <c:v>32.6</c:v>
                </c:pt>
                <c:pt idx="3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6680192"/>
        <c:axId val="120144256"/>
        <c:axId val="0"/>
      </c:bar3DChart>
      <c:catAx>
        <c:axId val="9668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144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144256"/>
        <c:scaling>
          <c:orientation val="minMax"/>
        </c:scaling>
        <c:delete val="0"/>
        <c:axPos val="l"/>
        <c:majorGridlines>
          <c:spPr>
            <a:ln w="358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680192"/>
        <c:crosses val="autoZero"/>
        <c:crossBetween val="between"/>
      </c:valAx>
      <c:spPr>
        <a:noFill/>
        <a:ln w="28637">
          <a:noFill/>
        </a:ln>
      </c:spPr>
    </c:plotArea>
    <c:legend>
      <c:legendPos val="b"/>
      <c:layout>
        <c:manualLayout>
          <c:xMode val="edge"/>
          <c:yMode val="edge"/>
          <c:x val="0.35483870967741898"/>
          <c:y val="0.90284360189573498"/>
          <c:w val="0.28908188585607902"/>
          <c:h val="9.0047393364928896E-2"/>
        </c:manualLayout>
      </c:layout>
      <c:overlay val="0"/>
      <c:spPr>
        <a:noFill/>
        <a:ln w="3580">
          <a:solidFill>
            <a:schemeClr val="tx1"/>
          </a:solidFill>
          <a:prstDash val="solid"/>
        </a:ln>
      </c:spPr>
      <c:txPr>
        <a:bodyPr/>
        <a:lstStyle/>
        <a:p>
          <a:pPr>
            <a:defRPr sz="1866" b="1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39D94-F197-4C2C-9A3D-0A93D0BE15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3927F2-9F83-4FBE-B6D6-DCB98C79A580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Alzheimer’s disease causes 60-85% of dementia in people age &gt;65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017C68F-AF92-4BB5-8792-621844B6916A}" type="parTrans" cxnId="{E8946D2D-D729-4AAB-887E-904C7FE40D3D}">
      <dgm:prSet/>
      <dgm:spPr/>
      <dgm:t>
        <a:bodyPr/>
        <a:lstStyle/>
        <a:p>
          <a:endParaRPr lang="en-US"/>
        </a:p>
      </dgm:t>
    </dgm:pt>
    <dgm:pt modelId="{863C2811-01A1-46AD-8616-01A5FF331898}" type="sibTrans" cxnId="{E8946D2D-D729-4AAB-887E-904C7FE40D3D}">
      <dgm:prSet/>
      <dgm:spPr/>
      <dgm:t>
        <a:bodyPr/>
        <a:lstStyle/>
        <a:p>
          <a:endParaRPr lang="en-US"/>
        </a:p>
      </dgm:t>
    </dgm:pt>
    <dgm:pt modelId="{7C4A3BE6-594F-4D75-8D5C-D65B4584C4F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5-10% of the subjects age &gt;65 have AD.</a:t>
          </a:r>
          <a:endParaRPr lang="en-US" sz="20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63078973-3E23-46B4-9F91-CC6A05D945A5}" type="parTrans" cxnId="{DC0E2233-1FE9-48EE-8898-B191B70CD852}">
      <dgm:prSet/>
      <dgm:spPr/>
      <dgm:t>
        <a:bodyPr/>
        <a:lstStyle/>
        <a:p>
          <a:endParaRPr lang="en-US"/>
        </a:p>
      </dgm:t>
    </dgm:pt>
    <dgm:pt modelId="{F0315C69-6C25-4DEE-9295-FEC6A666DC56}" type="sibTrans" cxnId="{DC0E2233-1FE9-48EE-8898-B191B70CD852}">
      <dgm:prSet/>
      <dgm:spPr/>
      <dgm:t>
        <a:bodyPr/>
        <a:lstStyle/>
        <a:p>
          <a:endParaRPr lang="en-US"/>
        </a:p>
      </dgm:t>
    </dgm:pt>
    <dgm:pt modelId="{FAFD668E-4392-44F2-A1EE-D472DD26588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45% of the subjects age &gt;85 may have AD</a:t>
          </a:r>
          <a:endParaRPr lang="en-US" sz="20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194AB36F-59A5-4AFA-9B7A-A9CC56148D00}" type="parTrans" cxnId="{334803EF-9FBF-451B-98DE-1548E367A810}">
      <dgm:prSet/>
      <dgm:spPr/>
      <dgm:t>
        <a:bodyPr/>
        <a:lstStyle/>
        <a:p>
          <a:endParaRPr lang="en-US"/>
        </a:p>
      </dgm:t>
    </dgm:pt>
    <dgm:pt modelId="{D43C6DD1-1D47-40ED-A695-354EBD9978F2}" type="sibTrans" cxnId="{334803EF-9FBF-451B-98DE-1548E367A810}">
      <dgm:prSet/>
      <dgm:spPr/>
      <dgm:t>
        <a:bodyPr/>
        <a:lstStyle/>
        <a:p>
          <a:endParaRPr lang="en-US"/>
        </a:p>
      </dgm:t>
    </dgm:pt>
    <dgm:pt modelId="{1F53B049-50B4-45FB-9D5A-E6FAA0EB9F6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The World Alzheimer Report estimates that there are 35.6 million people living with dementia worldwide (4-5 millions in the U.S).</a:t>
          </a:r>
          <a:endParaRPr lang="en-US" sz="20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E09056E0-A9CA-4970-B639-C0D81C6B3AB2}" type="parTrans" cxnId="{3086DA8B-4DF1-4371-B438-A25B82A5FC1F}">
      <dgm:prSet/>
      <dgm:spPr/>
      <dgm:t>
        <a:bodyPr/>
        <a:lstStyle/>
        <a:p>
          <a:endParaRPr lang="en-US"/>
        </a:p>
      </dgm:t>
    </dgm:pt>
    <dgm:pt modelId="{F414C01B-15E0-4060-B404-4915CD4120EF}" type="sibTrans" cxnId="{3086DA8B-4DF1-4371-B438-A25B82A5FC1F}">
      <dgm:prSet/>
      <dgm:spPr/>
      <dgm:t>
        <a:bodyPr/>
        <a:lstStyle/>
        <a:p>
          <a:endParaRPr lang="en-US"/>
        </a:p>
      </dgm:t>
    </dgm:pt>
    <dgm:pt modelId="{FACEEAA9-A5EE-4EE7-948D-7C8641C508EE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There will be 65.7 millions by 2030 and 115.4 by 2050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(approx. 9 -11 millions in the U.S.).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5E7F4A-7376-4908-8E6A-CCF8933844B7}" type="parTrans" cxnId="{C36A0770-92F7-48E6-993A-CE282ABE91F4}">
      <dgm:prSet/>
      <dgm:spPr/>
      <dgm:t>
        <a:bodyPr/>
        <a:lstStyle/>
        <a:p>
          <a:endParaRPr lang="en-US"/>
        </a:p>
      </dgm:t>
    </dgm:pt>
    <dgm:pt modelId="{E9572533-4401-4C24-A83C-4FBB073DA929}" type="sibTrans" cxnId="{C36A0770-92F7-48E6-993A-CE282ABE91F4}">
      <dgm:prSet/>
      <dgm:spPr/>
      <dgm:t>
        <a:bodyPr/>
        <a:lstStyle/>
        <a:p>
          <a:endParaRPr lang="en-US"/>
        </a:p>
      </dgm:t>
    </dgm:pt>
    <dgm:pt modelId="{C0912E4F-68F2-4629-BC86-85B2771CD1D0}" type="pres">
      <dgm:prSet presAssocID="{CBF39D94-F197-4C2C-9A3D-0A93D0BE1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42179-8575-4D6F-8D21-BF8D5CA7335E}" type="pres">
      <dgm:prSet presAssocID="{403927F2-9F83-4FBE-B6D6-DCB98C79A58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EC56E-5396-4D12-B58F-6CD2BDB88794}" type="pres">
      <dgm:prSet presAssocID="{863C2811-01A1-46AD-8616-01A5FF331898}" presName="spacer" presStyleCnt="0"/>
      <dgm:spPr/>
    </dgm:pt>
    <dgm:pt modelId="{09776542-5C49-4FD6-A600-D1BF7766CDCF}" type="pres">
      <dgm:prSet presAssocID="{7C4A3BE6-594F-4D75-8D5C-D65B4584C4F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47A38-4877-4E7A-9EB2-0E3BA3FADA02}" type="pres">
      <dgm:prSet presAssocID="{F0315C69-6C25-4DEE-9295-FEC6A666DC56}" presName="spacer" presStyleCnt="0"/>
      <dgm:spPr/>
    </dgm:pt>
    <dgm:pt modelId="{56329849-8DE7-4E0E-AD8F-D20531566FF9}" type="pres">
      <dgm:prSet presAssocID="{FAFD668E-4392-44F2-A1EE-D472DD26588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C2601-82B8-4BAA-9A63-1757B7D2247B}" type="pres">
      <dgm:prSet presAssocID="{D43C6DD1-1D47-40ED-A695-354EBD9978F2}" presName="spacer" presStyleCnt="0"/>
      <dgm:spPr/>
    </dgm:pt>
    <dgm:pt modelId="{19EC93C8-51A4-4AD7-8BAA-A424D8D0BB18}" type="pres">
      <dgm:prSet presAssocID="{1F53B049-50B4-45FB-9D5A-E6FAA0EB9F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E110-C7F9-42B4-A7D3-9C9DA0A6F8A7}" type="pres">
      <dgm:prSet presAssocID="{F414C01B-15E0-4060-B404-4915CD4120EF}" presName="spacer" presStyleCnt="0"/>
      <dgm:spPr/>
    </dgm:pt>
    <dgm:pt modelId="{D5DCEB98-ECA6-448B-995A-3558C42CD964}" type="pres">
      <dgm:prSet presAssocID="{FACEEAA9-A5EE-4EE7-948D-7C8641C508E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BD463-42D9-493E-A052-F182A0F5C539}" type="presOf" srcId="{FAFD668E-4392-44F2-A1EE-D472DD265887}" destId="{56329849-8DE7-4E0E-AD8F-D20531566FF9}" srcOrd="0" destOrd="0" presId="urn:microsoft.com/office/officeart/2005/8/layout/vList2"/>
    <dgm:cxn modelId="{B4B7854D-CB4A-4D80-9A83-5EB8D88033C0}" type="presOf" srcId="{FACEEAA9-A5EE-4EE7-948D-7C8641C508EE}" destId="{D5DCEB98-ECA6-448B-995A-3558C42CD964}" srcOrd="0" destOrd="0" presId="urn:microsoft.com/office/officeart/2005/8/layout/vList2"/>
    <dgm:cxn modelId="{28EED91F-AEFA-4D1F-9A3B-1A265A17C62F}" type="presOf" srcId="{CBF39D94-F197-4C2C-9A3D-0A93D0BE156E}" destId="{C0912E4F-68F2-4629-BC86-85B2771CD1D0}" srcOrd="0" destOrd="0" presId="urn:microsoft.com/office/officeart/2005/8/layout/vList2"/>
    <dgm:cxn modelId="{E8946D2D-D729-4AAB-887E-904C7FE40D3D}" srcId="{CBF39D94-F197-4C2C-9A3D-0A93D0BE156E}" destId="{403927F2-9F83-4FBE-B6D6-DCB98C79A580}" srcOrd="0" destOrd="0" parTransId="{4017C68F-AF92-4BB5-8792-621844B6916A}" sibTransId="{863C2811-01A1-46AD-8616-01A5FF331898}"/>
    <dgm:cxn modelId="{E6B4FE6B-067C-44EC-B78F-715A818D7320}" type="presOf" srcId="{1F53B049-50B4-45FB-9D5A-E6FAA0EB9F6F}" destId="{19EC93C8-51A4-4AD7-8BAA-A424D8D0BB18}" srcOrd="0" destOrd="0" presId="urn:microsoft.com/office/officeart/2005/8/layout/vList2"/>
    <dgm:cxn modelId="{334803EF-9FBF-451B-98DE-1548E367A810}" srcId="{CBF39D94-F197-4C2C-9A3D-0A93D0BE156E}" destId="{FAFD668E-4392-44F2-A1EE-D472DD265887}" srcOrd="2" destOrd="0" parTransId="{194AB36F-59A5-4AFA-9B7A-A9CC56148D00}" sibTransId="{D43C6DD1-1D47-40ED-A695-354EBD9978F2}"/>
    <dgm:cxn modelId="{3086DA8B-4DF1-4371-B438-A25B82A5FC1F}" srcId="{CBF39D94-F197-4C2C-9A3D-0A93D0BE156E}" destId="{1F53B049-50B4-45FB-9D5A-E6FAA0EB9F6F}" srcOrd="3" destOrd="0" parTransId="{E09056E0-A9CA-4970-B639-C0D81C6B3AB2}" sibTransId="{F414C01B-15E0-4060-B404-4915CD4120EF}"/>
    <dgm:cxn modelId="{04233F5F-717E-4378-89F0-F6E3E33DCB6B}" type="presOf" srcId="{403927F2-9F83-4FBE-B6D6-DCB98C79A580}" destId="{AFD42179-8575-4D6F-8D21-BF8D5CA7335E}" srcOrd="0" destOrd="0" presId="urn:microsoft.com/office/officeart/2005/8/layout/vList2"/>
    <dgm:cxn modelId="{C36A0770-92F7-48E6-993A-CE282ABE91F4}" srcId="{CBF39D94-F197-4C2C-9A3D-0A93D0BE156E}" destId="{FACEEAA9-A5EE-4EE7-948D-7C8641C508EE}" srcOrd="4" destOrd="0" parTransId="{5C5E7F4A-7376-4908-8E6A-CCF8933844B7}" sibTransId="{E9572533-4401-4C24-A83C-4FBB073DA929}"/>
    <dgm:cxn modelId="{EC250317-554C-4A4B-A33F-F2A28961B0A4}" type="presOf" srcId="{7C4A3BE6-594F-4D75-8D5C-D65B4584C4FB}" destId="{09776542-5C49-4FD6-A600-D1BF7766CDCF}" srcOrd="0" destOrd="0" presId="urn:microsoft.com/office/officeart/2005/8/layout/vList2"/>
    <dgm:cxn modelId="{DC0E2233-1FE9-48EE-8898-B191B70CD852}" srcId="{CBF39D94-F197-4C2C-9A3D-0A93D0BE156E}" destId="{7C4A3BE6-594F-4D75-8D5C-D65B4584C4FB}" srcOrd="1" destOrd="0" parTransId="{63078973-3E23-46B4-9F91-CC6A05D945A5}" sibTransId="{F0315C69-6C25-4DEE-9295-FEC6A666DC56}"/>
    <dgm:cxn modelId="{0F6A4B6B-E983-4790-B2A1-F7EED0D29B0E}" type="presParOf" srcId="{C0912E4F-68F2-4629-BC86-85B2771CD1D0}" destId="{AFD42179-8575-4D6F-8D21-BF8D5CA7335E}" srcOrd="0" destOrd="0" presId="urn:microsoft.com/office/officeart/2005/8/layout/vList2"/>
    <dgm:cxn modelId="{49FEB16A-A023-4076-A080-FB86F72D9A15}" type="presParOf" srcId="{C0912E4F-68F2-4629-BC86-85B2771CD1D0}" destId="{FABEC56E-5396-4D12-B58F-6CD2BDB88794}" srcOrd="1" destOrd="0" presId="urn:microsoft.com/office/officeart/2005/8/layout/vList2"/>
    <dgm:cxn modelId="{8E8E4DB5-B532-4A03-B2B0-586B0A676C0C}" type="presParOf" srcId="{C0912E4F-68F2-4629-BC86-85B2771CD1D0}" destId="{09776542-5C49-4FD6-A600-D1BF7766CDCF}" srcOrd="2" destOrd="0" presId="urn:microsoft.com/office/officeart/2005/8/layout/vList2"/>
    <dgm:cxn modelId="{CD51300A-3053-4B12-BEC3-6E72A680E528}" type="presParOf" srcId="{C0912E4F-68F2-4629-BC86-85B2771CD1D0}" destId="{9CA47A38-4877-4E7A-9EB2-0E3BA3FADA02}" srcOrd="3" destOrd="0" presId="urn:microsoft.com/office/officeart/2005/8/layout/vList2"/>
    <dgm:cxn modelId="{61A4BCDD-1C28-4CF0-A782-6B528245390F}" type="presParOf" srcId="{C0912E4F-68F2-4629-BC86-85B2771CD1D0}" destId="{56329849-8DE7-4E0E-AD8F-D20531566FF9}" srcOrd="4" destOrd="0" presId="urn:microsoft.com/office/officeart/2005/8/layout/vList2"/>
    <dgm:cxn modelId="{4B8821B2-AF4E-445F-A45A-1B9ACA712851}" type="presParOf" srcId="{C0912E4F-68F2-4629-BC86-85B2771CD1D0}" destId="{7E6C2601-82B8-4BAA-9A63-1757B7D2247B}" srcOrd="5" destOrd="0" presId="urn:microsoft.com/office/officeart/2005/8/layout/vList2"/>
    <dgm:cxn modelId="{465ADA72-A6BA-49CC-96DA-F4CAC5FBAC75}" type="presParOf" srcId="{C0912E4F-68F2-4629-BC86-85B2771CD1D0}" destId="{19EC93C8-51A4-4AD7-8BAA-A424D8D0BB18}" srcOrd="6" destOrd="0" presId="urn:microsoft.com/office/officeart/2005/8/layout/vList2"/>
    <dgm:cxn modelId="{B872E053-6016-4178-A45D-86CA264049D6}" type="presParOf" srcId="{C0912E4F-68F2-4629-BC86-85B2771CD1D0}" destId="{6448E110-C7F9-42B4-A7D3-9C9DA0A6F8A7}" srcOrd="7" destOrd="0" presId="urn:microsoft.com/office/officeart/2005/8/layout/vList2"/>
    <dgm:cxn modelId="{F1965AF5-285E-474B-9B9A-002F0ADF9834}" type="presParOf" srcId="{C0912E4F-68F2-4629-BC86-85B2771CD1D0}" destId="{D5DCEB98-ECA6-448B-995A-3558C42CD9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4B83B-DE7E-C04C-A416-F31C383EDF2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12284-A16F-7C4B-B133-02D0587F4EB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Probable</a:t>
          </a:r>
          <a:endParaRPr lang="en-US" dirty="0">
            <a:latin typeface="Arial"/>
            <a:cs typeface="Arial"/>
          </a:endParaRPr>
        </a:p>
      </dgm:t>
    </dgm:pt>
    <dgm:pt modelId="{AEAC0703-4E0D-E34E-93C2-0ACB9F29339F}" type="parTrans" cxnId="{6BB764A5-2E8C-AB4B-9723-F0399C8F2702}">
      <dgm:prSet/>
      <dgm:spPr/>
      <dgm:t>
        <a:bodyPr/>
        <a:lstStyle/>
        <a:p>
          <a:endParaRPr lang="en-US"/>
        </a:p>
      </dgm:t>
    </dgm:pt>
    <dgm:pt modelId="{00B48D78-A841-CF44-9265-F567F8614E45}" type="sibTrans" cxnId="{6BB764A5-2E8C-AB4B-9723-F0399C8F2702}">
      <dgm:prSet/>
      <dgm:spPr/>
      <dgm:t>
        <a:bodyPr/>
        <a:lstStyle/>
        <a:p>
          <a:endParaRPr lang="en-US"/>
        </a:p>
      </dgm:t>
    </dgm:pt>
    <dgm:pt modelId="{30C92F15-63C2-5241-BCED-FD3184793226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/>
              <a:cs typeface="Arial"/>
            </a:rPr>
            <a:t>Age</a:t>
          </a:r>
          <a:endParaRPr lang="en-US" sz="20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1CE603E0-445D-B540-B37D-25613941BE4E}" type="parTrans" cxnId="{8D029C08-9C40-554F-AED1-93C6E1FC0FAC}">
      <dgm:prSet/>
      <dgm:spPr/>
      <dgm:t>
        <a:bodyPr/>
        <a:lstStyle/>
        <a:p>
          <a:endParaRPr lang="en-US"/>
        </a:p>
      </dgm:t>
    </dgm:pt>
    <dgm:pt modelId="{9B86DBF5-8FC8-B24D-B7E8-0DEB9C51487A}" type="sibTrans" cxnId="{8D029C08-9C40-554F-AED1-93C6E1FC0FAC}">
      <dgm:prSet/>
      <dgm:spPr/>
      <dgm:t>
        <a:bodyPr/>
        <a:lstStyle/>
        <a:p>
          <a:endParaRPr lang="en-US"/>
        </a:p>
      </dgm:t>
    </dgm:pt>
    <dgm:pt modelId="{3913F6F8-2410-2C4D-834D-19C2EBF3C979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2000" dirty="0" smtClean="0">
              <a:latin typeface="Arial"/>
              <a:cs typeface="Arial"/>
            </a:rPr>
            <a:t>APOE-4 allele</a:t>
          </a:r>
          <a:endParaRPr lang="en-US" sz="2000" dirty="0">
            <a:latin typeface="Arial"/>
            <a:cs typeface="Arial"/>
          </a:endParaRPr>
        </a:p>
      </dgm:t>
    </dgm:pt>
    <dgm:pt modelId="{3D9604ED-723A-2D4F-85A0-BE7B356FD6DE}" type="parTrans" cxnId="{3F659084-ECA1-C542-AD84-9C46E36939E6}">
      <dgm:prSet/>
      <dgm:spPr/>
      <dgm:t>
        <a:bodyPr/>
        <a:lstStyle/>
        <a:p>
          <a:endParaRPr lang="en-US"/>
        </a:p>
      </dgm:t>
    </dgm:pt>
    <dgm:pt modelId="{F87C4F45-59EC-4F46-BB00-F0D5A9C91C0A}" type="sibTrans" cxnId="{3F659084-ECA1-C542-AD84-9C46E36939E6}">
      <dgm:prSet/>
      <dgm:spPr/>
      <dgm:t>
        <a:bodyPr/>
        <a:lstStyle/>
        <a:p>
          <a:endParaRPr lang="en-US"/>
        </a:p>
      </dgm:t>
    </dgm:pt>
    <dgm:pt modelId="{337BE5AF-55F9-BE45-B433-99547827B1B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Possible</a:t>
          </a:r>
          <a:endParaRPr lang="en-US" dirty="0">
            <a:latin typeface="Arial"/>
            <a:cs typeface="Arial"/>
          </a:endParaRPr>
        </a:p>
      </dgm:t>
    </dgm:pt>
    <dgm:pt modelId="{7B14D658-AB77-6741-92CB-51F398F39355}" type="parTrans" cxnId="{7C77A4AB-9D7C-D74D-AC24-66068CFD905C}">
      <dgm:prSet/>
      <dgm:spPr/>
      <dgm:t>
        <a:bodyPr/>
        <a:lstStyle/>
        <a:p>
          <a:endParaRPr lang="en-US"/>
        </a:p>
      </dgm:t>
    </dgm:pt>
    <dgm:pt modelId="{E3CD3A5D-0C81-234B-B643-F09595429506}" type="sibTrans" cxnId="{7C77A4AB-9D7C-D74D-AC24-66068CFD905C}">
      <dgm:prSet/>
      <dgm:spPr/>
      <dgm:t>
        <a:bodyPr/>
        <a:lstStyle/>
        <a:p>
          <a:endParaRPr lang="en-US"/>
        </a:p>
      </dgm:t>
    </dgm:pt>
    <dgm:pt modelId="{EE15B2F7-9680-E94E-A175-0D358402528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Arial"/>
              <a:cs typeface="Arial"/>
            </a:rPr>
            <a:t>Women</a:t>
          </a:r>
          <a:endParaRPr lang="en-US" sz="1800" dirty="0">
            <a:latin typeface="Arial"/>
            <a:cs typeface="Arial"/>
          </a:endParaRPr>
        </a:p>
      </dgm:t>
    </dgm:pt>
    <dgm:pt modelId="{72DDCF9D-A1F8-BA4E-8427-E33D8D52EB0B}" type="parTrans" cxnId="{7222F923-AF98-724D-848B-324DB9EC7171}">
      <dgm:prSet/>
      <dgm:spPr/>
      <dgm:t>
        <a:bodyPr/>
        <a:lstStyle/>
        <a:p>
          <a:endParaRPr lang="en-US"/>
        </a:p>
      </dgm:t>
    </dgm:pt>
    <dgm:pt modelId="{73B0ECFD-EB23-ED4A-9D0B-693A04FC2828}" type="sibTrans" cxnId="{7222F923-AF98-724D-848B-324DB9EC7171}">
      <dgm:prSet/>
      <dgm:spPr/>
      <dgm:t>
        <a:bodyPr/>
        <a:lstStyle/>
        <a:p>
          <a:endParaRPr lang="en-US"/>
        </a:p>
      </dgm:t>
    </dgm:pt>
    <dgm:pt modelId="{78D64576-9B52-3141-A6DF-9448A42BE4E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Arial"/>
              <a:cs typeface="Arial"/>
            </a:rPr>
            <a:t>History of head trauma</a:t>
          </a:r>
          <a:endParaRPr lang="en-US" sz="1800" dirty="0">
            <a:latin typeface="Arial"/>
            <a:cs typeface="Arial"/>
          </a:endParaRPr>
        </a:p>
      </dgm:t>
    </dgm:pt>
    <dgm:pt modelId="{452E9AA1-0CB5-9146-A53B-511223FC217B}" type="parTrans" cxnId="{6B258559-69A0-BA44-BB48-3D1CD98FBC80}">
      <dgm:prSet/>
      <dgm:spPr/>
      <dgm:t>
        <a:bodyPr/>
        <a:lstStyle/>
        <a:p>
          <a:endParaRPr lang="en-US"/>
        </a:p>
      </dgm:t>
    </dgm:pt>
    <dgm:pt modelId="{6946EF6D-6DAD-974E-9CD1-E3CDDBAEE2BE}" type="sibTrans" cxnId="{6B258559-69A0-BA44-BB48-3D1CD98FBC80}">
      <dgm:prSet/>
      <dgm:spPr/>
      <dgm:t>
        <a:bodyPr/>
        <a:lstStyle/>
        <a:p>
          <a:endParaRPr lang="en-US"/>
        </a:p>
      </dgm:t>
    </dgm:pt>
    <dgm:pt modelId="{CBB88126-5794-6343-99AF-04C0E4CF71E1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“Protection”</a:t>
          </a:r>
          <a:endParaRPr lang="en-US" dirty="0">
            <a:latin typeface="Arial"/>
            <a:cs typeface="Arial"/>
          </a:endParaRPr>
        </a:p>
      </dgm:t>
    </dgm:pt>
    <dgm:pt modelId="{83F83DEF-E9E0-A741-B879-B38706601408}" type="parTrans" cxnId="{5F70A137-901F-144C-9B41-684C38D2DFAD}">
      <dgm:prSet/>
      <dgm:spPr/>
      <dgm:t>
        <a:bodyPr/>
        <a:lstStyle/>
        <a:p>
          <a:endParaRPr lang="en-US"/>
        </a:p>
      </dgm:t>
    </dgm:pt>
    <dgm:pt modelId="{133F8356-8844-B449-A35B-7FDF4ADAC9A2}" type="sibTrans" cxnId="{5F70A137-901F-144C-9B41-684C38D2DFAD}">
      <dgm:prSet/>
      <dgm:spPr/>
      <dgm:t>
        <a:bodyPr/>
        <a:lstStyle/>
        <a:p>
          <a:endParaRPr lang="en-US"/>
        </a:p>
      </dgm:t>
    </dgm:pt>
    <dgm:pt modelId="{39D7B72F-6E5E-7E4C-B67A-EC8A78EDC7E0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Arial"/>
              <a:cs typeface="Arial"/>
            </a:rPr>
            <a:t>Moderate alcohol intake</a:t>
          </a:r>
          <a:endParaRPr lang="en-US" sz="1800" dirty="0">
            <a:latin typeface="Arial"/>
            <a:cs typeface="Arial"/>
          </a:endParaRPr>
        </a:p>
      </dgm:t>
    </dgm:pt>
    <dgm:pt modelId="{FD0725B4-FB4E-FE41-9C1A-E376D9FA7463}" type="parTrans" cxnId="{2521F12B-C4BA-E348-AA80-6AA4034065D4}">
      <dgm:prSet/>
      <dgm:spPr/>
      <dgm:t>
        <a:bodyPr/>
        <a:lstStyle/>
        <a:p>
          <a:endParaRPr lang="en-US"/>
        </a:p>
      </dgm:t>
    </dgm:pt>
    <dgm:pt modelId="{096237A8-AE4F-7B47-B547-8172C97D2CF7}" type="sibTrans" cxnId="{2521F12B-C4BA-E348-AA80-6AA4034065D4}">
      <dgm:prSet/>
      <dgm:spPr/>
      <dgm:t>
        <a:bodyPr/>
        <a:lstStyle/>
        <a:p>
          <a:endParaRPr lang="en-US"/>
        </a:p>
      </dgm:t>
    </dgm:pt>
    <dgm:pt modelId="{80D7D71E-5ACC-5243-BDCD-0C3DA3594DDA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Arial"/>
              <a:cs typeface="Arial"/>
            </a:rPr>
            <a:t>Cognitive activity</a:t>
          </a:r>
          <a:endParaRPr lang="en-US" sz="1800" dirty="0">
            <a:latin typeface="Arial"/>
            <a:cs typeface="Arial"/>
          </a:endParaRPr>
        </a:p>
      </dgm:t>
    </dgm:pt>
    <dgm:pt modelId="{074CF93E-9AC2-2D43-A682-35D5C596D7B3}" type="parTrans" cxnId="{3C2C5E3E-6058-934D-89FD-1672E788E44F}">
      <dgm:prSet/>
      <dgm:spPr/>
      <dgm:t>
        <a:bodyPr/>
        <a:lstStyle/>
        <a:p>
          <a:endParaRPr lang="en-US"/>
        </a:p>
      </dgm:t>
    </dgm:pt>
    <dgm:pt modelId="{3A209AC6-D2BF-2C44-8442-4705F71F7EDC}" type="sibTrans" cxnId="{3C2C5E3E-6058-934D-89FD-1672E788E44F}">
      <dgm:prSet/>
      <dgm:spPr/>
      <dgm:t>
        <a:bodyPr/>
        <a:lstStyle/>
        <a:p>
          <a:endParaRPr lang="en-US"/>
        </a:p>
      </dgm:t>
    </dgm:pt>
    <dgm:pt modelId="{32CA692A-E1C6-7C44-94B7-1BF6131DCAF5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b="1" dirty="0" smtClean="0">
              <a:latin typeface="Arial"/>
              <a:cs typeface="Arial"/>
            </a:rPr>
            <a:t>Cerebrovascular disease</a:t>
          </a:r>
          <a:endParaRPr lang="en-US" sz="1800" b="1" dirty="0">
            <a:latin typeface="Arial"/>
            <a:cs typeface="Arial"/>
          </a:endParaRPr>
        </a:p>
      </dgm:t>
    </dgm:pt>
    <dgm:pt modelId="{3EB3D463-83B3-2449-BE64-3B98A891B472}" type="parTrans" cxnId="{9B6895D2-2F44-5A44-9B12-0073DF7CA55A}">
      <dgm:prSet/>
      <dgm:spPr/>
      <dgm:t>
        <a:bodyPr/>
        <a:lstStyle/>
        <a:p>
          <a:endParaRPr lang="en-US"/>
        </a:p>
      </dgm:t>
    </dgm:pt>
    <dgm:pt modelId="{911A4A1E-A892-4A42-B321-266D0EF0138B}" type="sibTrans" cxnId="{9B6895D2-2F44-5A44-9B12-0073DF7CA55A}">
      <dgm:prSet/>
      <dgm:spPr/>
      <dgm:t>
        <a:bodyPr/>
        <a:lstStyle/>
        <a:p>
          <a:endParaRPr lang="en-US"/>
        </a:p>
      </dgm:t>
    </dgm:pt>
    <dgm:pt modelId="{28187ADD-4508-FE4A-8EF1-125F19CE26A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Arial"/>
              <a:cs typeface="Arial"/>
            </a:rPr>
            <a:t>Family history of dementia</a:t>
          </a:r>
          <a:endParaRPr lang="en-US" sz="1800" dirty="0">
            <a:latin typeface="Arial"/>
            <a:cs typeface="Arial"/>
          </a:endParaRPr>
        </a:p>
      </dgm:t>
    </dgm:pt>
    <dgm:pt modelId="{54B3BAE5-0324-E74A-BF37-6D313A267BE8}" type="parTrans" cxnId="{849C3C23-F8E3-4941-8B61-61C675010183}">
      <dgm:prSet/>
      <dgm:spPr/>
      <dgm:t>
        <a:bodyPr/>
        <a:lstStyle/>
        <a:p>
          <a:endParaRPr lang="en-US"/>
        </a:p>
      </dgm:t>
    </dgm:pt>
    <dgm:pt modelId="{7473BAD2-CE9B-754D-A4A0-CE3322C84364}" type="sibTrans" cxnId="{849C3C23-F8E3-4941-8B61-61C675010183}">
      <dgm:prSet/>
      <dgm:spPr/>
      <dgm:t>
        <a:bodyPr/>
        <a:lstStyle/>
        <a:p>
          <a:endParaRPr lang="en-US"/>
        </a:p>
      </dgm:t>
    </dgm:pt>
    <dgm:pt modelId="{636768BA-FFE2-AC48-8CEB-336B8BFD099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Arial"/>
              <a:cs typeface="Arial"/>
            </a:rPr>
            <a:t>Mediterranean diet</a:t>
          </a:r>
          <a:endParaRPr lang="en-US" sz="1800" dirty="0">
            <a:latin typeface="Arial"/>
            <a:cs typeface="Arial"/>
          </a:endParaRPr>
        </a:p>
      </dgm:t>
    </dgm:pt>
    <dgm:pt modelId="{4F59A1AC-0E38-5C4F-AC07-9EAF6176152E}" type="parTrans" cxnId="{EE091CC8-5B25-CC4A-9F62-FC4FF9DED7DE}">
      <dgm:prSet/>
      <dgm:spPr/>
      <dgm:t>
        <a:bodyPr/>
        <a:lstStyle/>
        <a:p>
          <a:endParaRPr lang="en-US"/>
        </a:p>
      </dgm:t>
    </dgm:pt>
    <dgm:pt modelId="{175DFDEF-11DA-BC44-8B90-D797554F7122}" type="sibTrans" cxnId="{EE091CC8-5B25-CC4A-9F62-FC4FF9DED7DE}">
      <dgm:prSet/>
      <dgm:spPr/>
      <dgm:t>
        <a:bodyPr/>
        <a:lstStyle/>
        <a:p>
          <a:endParaRPr lang="en-US"/>
        </a:p>
      </dgm:t>
    </dgm:pt>
    <dgm:pt modelId="{2D14CF2E-5A86-F740-B85A-21359DC8503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Arial"/>
              <a:cs typeface="Arial"/>
            </a:rPr>
            <a:t>Physical activity</a:t>
          </a:r>
          <a:endParaRPr lang="en-US" sz="1800" dirty="0">
            <a:latin typeface="Arial"/>
            <a:cs typeface="Arial"/>
          </a:endParaRPr>
        </a:p>
      </dgm:t>
    </dgm:pt>
    <dgm:pt modelId="{01B9A3D1-1FFE-5845-87B0-C5814CE31ED6}" type="parTrans" cxnId="{93182375-21C6-D445-B1FA-B9F50D0C6A8E}">
      <dgm:prSet/>
      <dgm:spPr/>
      <dgm:t>
        <a:bodyPr/>
        <a:lstStyle/>
        <a:p>
          <a:endParaRPr lang="en-US"/>
        </a:p>
      </dgm:t>
    </dgm:pt>
    <dgm:pt modelId="{93878D20-0747-9B4F-8282-A19C43254267}" type="sibTrans" cxnId="{93182375-21C6-D445-B1FA-B9F50D0C6A8E}">
      <dgm:prSet/>
      <dgm:spPr/>
      <dgm:t>
        <a:bodyPr/>
        <a:lstStyle/>
        <a:p>
          <a:endParaRPr lang="en-US"/>
        </a:p>
      </dgm:t>
    </dgm:pt>
    <dgm:pt modelId="{8241FDFE-C691-41BC-8CE9-73C768FC808F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dirty="0" smtClean="0">
              <a:latin typeface="Arial"/>
              <a:cs typeface="Arial"/>
            </a:rPr>
            <a:t>Family history of  Down’s syndrome</a:t>
          </a:r>
          <a:endParaRPr lang="en-US" sz="1800" dirty="0">
            <a:latin typeface="Arial"/>
            <a:cs typeface="Arial"/>
          </a:endParaRPr>
        </a:p>
      </dgm:t>
    </dgm:pt>
    <dgm:pt modelId="{4AE21112-CF6A-45DA-A711-B79D25D05C8E}" type="parTrans" cxnId="{DCB76DA7-FA32-4882-8BBA-5CB7A88C789F}">
      <dgm:prSet/>
      <dgm:spPr/>
      <dgm:t>
        <a:bodyPr/>
        <a:lstStyle/>
        <a:p>
          <a:endParaRPr lang="en-US"/>
        </a:p>
      </dgm:t>
    </dgm:pt>
    <dgm:pt modelId="{1707D6A5-C91C-43FB-80F6-979041D398D5}" type="sibTrans" cxnId="{DCB76DA7-FA32-4882-8BBA-5CB7A88C789F}">
      <dgm:prSet/>
      <dgm:spPr/>
      <dgm:t>
        <a:bodyPr/>
        <a:lstStyle/>
        <a:p>
          <a:endParaRPr lang="en-US"/>
        </a:p>
      </dgm:t>
    </dgm:pt>
    <dgm:pt modelId="{E5F982C4-7342-9945-A687-76D8F631A715}" type="pres">
      <dgm:prSet presAssocID="{9454B83B-DE7E-C04C-A416-F31C383EDF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42221E-9116-9C49-9C6C-730D5AF1B102}" type="pres">
      <dgm:prSet presAssocID="{25D12284-A16F-7C4B-B133-02D0587F4EBF}" presName="linNode" presStyleCnt="0"/>
      <dgm:spPr/>
    </dgm:pt>
    <dgm:pt modelId="{08EE8FA4-84AE-FA44-98A4-A81CAC0220E9}" type="pres">
      <dgm:prSet presAssocID="{25D12284-A16F-7C4B-B133-02D0587F4E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E43FC-153B-5D4A-9BB6-52A11969E294}" type="pres">
      <dgm:prSet presAssocID="{25D12284-A16F-7C4B-B133-02D0587F4E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59254-15F4-2E4D-87E4-56D0C74814E7}" type="pres">
      <dgm:prSet presAssocID="{00B48D78-A841-CF44-9265-F567F8614E45}" presName="sp" presStyleCnt="0"/>
      <dgm:spPr/>
    </dgm:pt>
    <dgm:pt modelId="{1F3A449B-023D-924C-87EE-58D2B3FAA9D8}" type="pres">
      <dgm:prSet presAssocID="{337BE5AF-55F9-BE45-B433-99547827B1B2}" presName="linNode" presStyleCnt="0"/>
      <dgm:spPr/>
    </dgm:pt>
    <dgm:pt modelId="{18A15E08-6874-3C48-8CCA-5910706523F1}" type="pres">
      <dgm:prSet presAssocID="{337BE5AF-55F9-BE45-B433-99547827B1B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057A4-C5ED-F642-AB31-9BB13C9E00BE}" type="pres">
      <dgm:prSet presAssocID="{337BE5AF-55F9-BE45-B433-99547827B1B2}" presName="descendantText" presStyleLbl="alignAccFollowNode1" presStyleIdx="1" presStyleCnt="3" custScaleY="116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085BA-CD47-7B4F-9163-86D399945CFF}" type="pres">
      <dgm:prSet presAssocID="{E3CD3A5D-0C81-234B-B643-F09595429506}" presName="sp" presStyleCnt="0"/>
      <dgm:spPr/>
    </dgm:pt>
    <dgm:pt modelId="{8235AE6E-CF4E-2E4A-BE50-68D471E5C119}" type="pres">
      <dgm:prSet presAssocID="{CBB88126-5794-6343-99AF-04C0E4CF71E1}" presName="linNode" presStyleCnt="0"/>
      <dgm:spPr/>
    </dgm:pt>
    <dgm:pt modelId="{38C2A862-9919-4E46-BB94-937DC79E9FB1}" type="pres">
      <dgm:prSet presAssocID="{CBB88126-5794-6343-99AF-04C0E4CF71E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BAA56-C480-9849-8E6B-A2E58B932BEB}" type="pres">
      <dgm:prSet presAssocID="{CBB88126-5794-6343-99AF-04C0E4CF71E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C5E3E-6058-934D-89FD-1672E788E44F}" srcId="{CBB88126-5794-6343-99AF-04C0E4CF71E1}" destId="{80D7D71E-5ACC-5243-BDCD-0C3DA3594DDA}" srcOrd="3" destOrd="0" parTransId="{074CF93E-9AC2-2D43-A682-35D5C596D7B3}" sibTransId="{3A209AC6-D2BF-2C44-8442-4705F71F7EDC}"/>
    <dgm:cxn modelId="{3F659084-ECA1-C542-AD84-9C46E36939E6}" srcId="{25D12284-A16F-7C4B-B133-02D0587F4EBF}" destId="{3913F6F8-2410-2C4D-834D-19C2EBF3C979}" srcOrd="1" destOrd="0" parTransId="{3D9604ED-723A-2D4F-85A0-BE7B356FD6DE}" sibTransId="{F87C4F45-59EC-4F46-BB00-F0D5A9C91C0A}"/>
    <dgm:cxn modelId="{3DE6F818-0E39-4EEC-93EA-E312D7628DFB}" type="presOf" srcId="{80D7D71E-5ACC-5243-BDCD-0C3DA3594DDA}" destId="{113BAA56-C480-9849-8E6B-A2E58B932BEB}" srcOrd="0" destOrd="3" presId="urn:microsoft.com/office/officeart/2005/8/layout/vList5"/>
    <dgm:cxn modelId="{F5844EAE-FB8D-42F8-A1FF-6A4D351F4328}" type="presOf" srcId="{8241FDFE-C691-41BC-8CE9-73C768FC808F}" destId="{A52057A4-C5ED-F642-AB31-9BB13C9E00BE}" srcOrd="0" destOrd="4" presId="urn:microsoft.com/office/officeart/2005/8/layout/vList5"/>
    <dgm:cxn modelId="{134F09CB-D42A-43F4-B8D3-718F38B6F083}" type="presOf" srcId="{25D12284-A16F-7C4B-B133-02D0587F4EBF}" destId="{08EE8FA4-84AE-FA44-98A4-A81CAC0220E9}" srcOrd="0" destOrd="0" presId="urn:microsoft.com/office/officeart/2005/8/layout/vList5"/>
    <dgm:cxn modelId="{A395CB83-850C-43D1-8E17-BDF03849D754}" type="presOf" srcId="{337BE5AF-55F9-BE45-B433-99547827B1B2}" destId="{18A15E08-6874-3C48-8CCA-5910706523F1}" srcOrd="0" destOrd="0" presId="urn:microsoft.com/office/officeart/2005/8/layout/vList5"/>
    <dgm:cxn modelId="{7222F923-AF98-724D-848B-324DB9EC7171}" srcId="{337BE5AF-55F9-BE45-B433-99547827B1B2}" destId="{EE15B2F7-9680-E94E-A175-0D3584025284}" srcOrd="0" destOrd="0" parTransId="{72DDCF9D-A1F8-BA4E-8427-E33D8D52EB0B}" sibTransId="{73B0ECFD-EB23-ED4A-9D0B-693A04FC2828}"/>
    <dgm:cxn modelId="{6BB764A5-2E8C-AB4B-9723-F0399C8F2702}" srcId="{9454B83B-DE7E-C04C-A416-F31C383EDF25}" destId="{25D12284-A16F-7C4B-B133-02D0587F4EBF}" srcOrd="0" destOrd="0" parTransId="{AEAC0703-4E0D-E34E-93C2-0ACB9F29339F}" sibTransId="{00B48D78-A841-CF44-9265-F567F8614E45}"/>
    <dgm:cxn modelId="{A17ADFE3-8505-4CC9-A59F-B8F3E7D85D9D}" type="presOf" srcId="{28187ADD-4508-FE4A-8EF1-125F19CE26A6}" destId="{A52057A4-C5ED-F642-AB31-9BB13C9E00BE}" srcOrd="0" destOrd="3" presId="urn:microsoft.com/office/officeart/2005/8/layout/vList5"/>
    <dgm:cxn modelId="{04807544-079F-40F4-AD5F-5CDE98D9503B}" type="presOf" srcId="{9454B83B-DE7E-C04C-A416-F31C383EDF25}" destId="{E5F982C4-7342-9945-A687-76D8F631A715}" srcOrd="0" destOrd="0" presId="urn:microsoft.com/office/officeart/2005/8/layout/vList5"/>
    <dgm:cxn modelId="{7C77A4AB-9D7C-D74D-AC24-66068CFD905C}" srcId="{9454B83B-DE7E-C04C-A416-F31C383EDF25}" destId="{337BE5AF-55F9-BE45-B433-99547827B1B2}" srcOrd="1" destOrd="0" parTransId="{7B14D658-AB77-6741-92CB-51F398F39355}" sibTransId="{E3CD3A5D-0C81-234B-B643-F09595429506}"/>
    <dgm:cxn modelId="{6B258559-69A0-BA44-BB48-3D1CD98FBC80}" srcId="{337BE5AF-55F9-BE45-B433-99547827B1B2}" destId="{78D64576-9B52-3141-A6DF-9448A42BE4E4}" srcOrd="2" destOrd="0" parTransId="{452E9AA1-0CB5-9146-A53B-511223FC217B}" sibTransId="{6946EF6D-6DAD-974E-9CD1-E3CDDBAEE2BE}"/>
    <dgm:cxn modelId="{59448C36-910C-4002-B6BA-7B938113FAF7}" type="presOf" srcId="{EE15B2F7-9680-E94E-A175-0D3584025284}" destId="{A52057A4-C5ED-F642-AB31-9BB13C9E00BE}" srcOrd="0" destOrd="0" presId="urn:microsoft.com/office/officeart/2005/8/layout/vList5"/>
    <dgm:cxn modelId="{5F70A137-901F-144C-9B41-684C38D2DFAD}" srcId="{9454B83B-DE7E-C04C-A416-F31C383EDF25}" destId="{CBB88126-5794-6343-99AF-04C0E4CF71E1}" srcOrd="2" destOrd="0" parTransId="{83F83DEF-E9E0-A741-B879-B38706601408}" sibTransId="{133F8356-8844-B449-A35B-7FDF4ADAC9A2}"/>
    <dgm:cxn modelId="{F18470BB-1348-4242-8286-782B3C46EDB8}" type="presOf" srcId="{2D14CF2E-5A86-F740-B85A-21359DC85032}" destId="{113BAA56-C480-9849-8E6B-A2E58B932BEB}" srcOrd="0" destOrd="2" presId="urn:microsoft.com/office/officeart/2005/8/layout/vList5"/>
    <dgm:cxn modelId="{34D7D635-3A03-4AE8-9D38-15CCCFDFDC60}" type="presOf" srcId="{636768BA-FFE2-AC48-8CEB-336B8BFD0992}" destId="{113BAA56-C480-9849-8E6B-A2E58B932BEB}" srcOrd="0" destOrd="1" presId="urn:microsoft.com/office/officeart/2005/8/layout/vList5"/>
    <dgm:cxn modelId="{66A67F85-E49D-4D67-8FD3-6995B892BDFA}" type="presOf" srcId="{78D64576-9B52-3141-A6DF-9448A42BE4E4}" destId="{A52057A4-C5ED-F642-AB31-9BB13C9E00BE}" srcOrd="0" destOrd="2" presId="urn:microsoft.com/office/officeart/2005/8/layout/vList5"/>
    <dgm:cxn modelId="{C6BB3A25-839B-473F-88BE-8BB570C26350}" type="presOf" srcId="{CBB88126-5794-6343-99AF-04C0E4CF71E1}" destId="{38C2A862-9919-4E46-BB94-937DC79E9FB1}" srcOrd="0" destOrd="0" presId="urn:microsoft.com/office/officeart/2005/8/layout/vList5"/>
    <dgm:cxn modelId="{8E5E9B46-9206-44ED-9831-69DABD253562}" type="presOf" srcId="{32CA692A-E1C6-7C44-94B7-1BF6131DCAF5}" destId="{A52057A4-C5ED-F642-AB31-9BB13C9E00BE}" srcOrd="0" destOrd="1" presId="urn:microsoft.com/office/officeart/2005/8/layout/vList5"/>
    <dgm:cxn modelId="{9B6895D2-2F44-5A44-9B12-0073DF7CA55A}" srcId="{337BE5AF-55F9-BE45-B433-99547827B1B2}" destId="{32CA692A-E1C6-7C44-94B7-1BF6131DCAF5}" srcOrd="1" destOrd="0" parTransId="{3EB3D463-83B3-2449-BE64-3B98A891B472}" sibTransId="{911A4A1E-A892-4A42-B321-266D0EF0138B}"/>
    <dgm:cxn modelId="{1D946B13-A0C8-48D7-9EA6-AB1D246B4756}" type="presOf" srcId="{30C92F15-63C2-5241-BCED-FD3184793226}" destId="{447E43FC-153B-5D4A-9BB6-52A11969E294}" srcOrd="0" destOrd="0" presId="urn:microsoft.com/office/officeart/2005/8/layout/vList5"/>
    <dgm:cxn modelId="{8D029C08-9C40-554F-AED1-93C6E1FC0FAC}" srcId="{25D12284-A16F-7C4B-B133-02D0587F4EBF}" destId="{30C92F15-63C2-5241-BCED-FD3184793226}" srcOrd="0" destOrd="0" parTransId="{1CE603E0-445D-B540-B37D-25613941BE4E}" sibTransId="{9B86DBF5-8FC8-B24D-B7E8-0DEB9C51487A}"/>
    <dgm:cxn modelId="{929B785F-66D9-43DA-B21D-FBB142306FDC}" type="presOf" srcId="{3913F6F8-2410-2C4D-834D-19C2EBF3C979}" destId="{447E43FC-153B-5D4A-9BB6-52A11969E294}" srcOrd="0" destOrd="1" presId="urn:microsoft.com/office/officeart/2005/8/layout/vList5"/>
    <dgm:cxn modelId="{1BAD9FB5-4A0F-4E70-9573-A30902618273}" type="presOf" srcId="{39D7B72F-6E5E-7E4C-B67A-EC8A78EDC7E0}" destId="{113BAA56-C480-9849-8E6B-A2E58B932BEB}" srcOrd="0" destOrd="0" presId="urn:microsoft.com/office/officeart/2005/8/layout/vList5"/>
    <dgm:cxn modelId="{DCB76DA7-FA32-4882-8BBA-5CB7A88C789F}" srcId="{337BE5AF-55F9-BE45-B433-99547827B1B2}" destId="{8241FDFE-C691-41BC-8CE9-73C768FC808F}" srcOrd="4" destOrd="0" parTransId="{4AE21112-CF6A-45DA-A711-B79D25D05C8E}" sibTransId="{1707D6A5-C91C-43FB-80F6-979041D398D5}"/>
    <dgm:cxn modelId="{EE091CC8-5B25-CC4A-9F62-FC4FF9DED7DE}" srcId="{CBB88126-5794-6343-99AF-04C0E4CF71E1}" destId="{636768BA-FFE2-AC48-8CEB-336B8BFD0992}" srcOrd="1" destOrd="0" parTransId="{4F59A1AC-0E38-5C4F-AC07-9EAF6176152E}" sibTransId="{175DFDEF-11DA-BC44-8B90-D797554F7122}"/>
    <dgm:cxn modelId="{93182375-21C6-D445-B1FA-B9F50D0C6A8E}" srcId="{CBB88126-5794-6343-99AF-04C0E4CF71E1}" destId="{2D14CF2E-5A86-F740-B85A-21359DC85032}" srcOrd="2" destOrd="0" parTransId="{01B9A3D1-1FFE-5845-87B0-C5814CE31ED6}" sibTransId="{93878D20-0747-9B4F-8282-A19C43254267}"/>
    <dgm:cxn modelId="{849C3C23-F8E3-4941-8B61-61C675010183}" srcId="{337BE5AF-55F9-BE45-B433-99547827B1B2}" destId="{28187ADD-4508-FE4A-8EF1-125F19CE26A6}" srcOrd="3" destOrd="0" parTransId="{54B3BAE5-0324-E74A-BF37-6D313A267BE8}" sibTransId="{7473BAD2-CE9B-754D-A4A0-CE3322C84364}"/>
    <dgm:cxn modelId="{2521F12B-C4BA-E348-AA80-6AA4034065D4}" srcId="{CBB88126-5794-6343-99AF-04C0E4CF71E1}" destId="{39D7B72F-6E5E-7E4C-B67A-EC8A78EDC7E0}" srcOrd="0" destOrd="0" parTransId="{FD0725B4-FB4E-FE41-9C1A-E376D9FA7463}" sibTransId="{096237A8-AE4F-7B47-B547-8172C97D2CF7}"/>
    <dgm:cxn modelId="{FD0F1FD6-7298-43D6-8177-625A0DF5F034}" type="presParOf" srcId="{E5F982C4-7342-9945-A687-76D8F631A715}" destId="{4342221E-9116-9C49-9C6C-730D5AF1B102}" srcOrd="0" destOrd="0" presId="urn:microsoft.com/office/officeart/2005/8/layout/vList5"/>
    <dgm:cxn modelId="{CA2766EA-7622-4B6C-98F8-DB0B543707F1}" type="presParOf" srcId="{4342221E-9116-9C49-9C6C-730D5AF1B102}" destId="{08EE8FA4-84AE-FA44-98A4-A81CAC0220E9}" srcOrd="0" destOrd="0" presId="urn:microsoft.com/office/officeart/2005/8/layout/vList5"/>
    <dgm:cxn modelId="{BEDEA253-C8F0-4F1E-B49C-1AAEB1CB6F45}" type="presParOf" srcId="{4342221E-9116-9C49-9C6C-730D5AF1B102}" destId="{447E43FC-153B-5D4A-9BB6-52A11969E294}" srcOrd="1" destOrd="0" presId="urn:microsoft.com/office/officeart/2005/8/layout/vList5"/>
    <dgm:cxn modelId="{899AB6BE-84BB-4F7D-8C99-989977E86B39}" type="presParOf" srcId="{E5F982C4-7342-9945-A687-76D8F631A715}" destId="{89859254-15F4-2E4D-87E4-56D0C74814E7}" srcOrd="1" destOrd="0" presId="urn:microsoft.com/office/officeart/2005/8/layout/vList5"/>
    <dgm:cxn modelId="{4C579A6B-FBDA-4833-AAD7-DF0DCDD008BC}" type="presParOf" srcId="{E5F982C4-7342-9945-A687-76D8F631A715}" destId="{1F3A449B-023D-924C-87EE-58D2B3FAA9D8}" srcOrd="2" destOrd="0" presId="urn:microsoft.com/office/officeart/2005/8/layout/vList5"/>
    <dgm:cxn modelId="{5C493346-08C5-471C-8B85-FD1077CB7794}" type="presParOf" srcId="{1F3A449B-023D-924C-87EE-58D2B3FAA9D8}" destId="{18A15E08-6874-3C48-8CCA-5910706523F1}" srcOrd="0" destOrd="0" presId="urn:microsoft.com/office/officeart/2005/8/layout/vList5"/>
    <dgm:cxn modelId="{9BDBA12A-6F2A-4F98-AECA-986DBF011858}" type="presParOf" srcId="{1F3A449B-023D-924C-87EE-58D2B3FAA9D8}" destId="{A52057A4-C5ED-F642-AB31-9BB13C9E00BE}" srcOrd="1" destOrd="0" presId="urn:microsoft.com/office/officeart/2005/8/layout/vList5"/>
    <dgm:cxn modelId="{4B858416-2EA6-4C5F-994E-0C36CBC4F074}" type="presParOf" srcId="{E5F982C4-7342-9945-A687-76D8F631A715}" destId="{C2A085BA-CD47-7B4F-9163-86D399945CFF}" srcOrd="3" destOrd="0" presId="urn:microsoft.com/office/officeart/2005/8/layout/vList5"/>
    <dgm:cxn modelId="{24130360-D958-4360-AEAF-11387EBCCE38}" type="presParOf" srcId="{E5F982C4-7342-9945-A687-76D8F631A715}" destId="{8235AE6E-CF4E-2E4A-BE50-68D471E5C119}" srcOrd="4" destOrd="0" presId="urn:microsoft.com/office/officeart/2005/8/layout/vList5"/>
    <dgm:cxn modelId="{6590DC45-5342-4B6F-AD64-7C3733FC954D}" type="presParOf" srcId="{8235AE6E-CF4E-2E4A-BE50-68D471E5C119}" destId="{38C2A862-9919-4E46-BB94-937DC79E9FB1}" srcOrd="0" destOrd="0" presId="urn:microsoft.com/office/officeart/2005/8/layout/vList5"/>
    <dgm:cxn modelId="{8D8279C4-2D67-4B88-9AAD-77FD3E6C98B0}" type="presParOf" srcId="{8235AE6E-CF4E-2E4A-BE50-68D471E5C119}" destId="{113BAA56-C480-9849-8E6B-A2E58B932B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69424-E7A5-4682-B199-EEA92BC9359C}" type="doc">
      <dgm:prSet loTypeId="urn:microsoft.com/office/officeart/2005/8/layout/vProcess5" loCatId="process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2415ECE-C8CD-49A4-88D8-B15FA78DACE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Tacrine</a:t>
          </a:r>
          <a:r>
            <a: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(1993)</a:t>
          </a:r>
          <a:endParaRPr lang="en-US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29141AF2-BBFA-43BF-A8DB-7D17FF542378}" type="parTrans" cxnId="{BA92170D-904A-4757-931A-8AE9E0A3E20E}">
      <dgm:prSet/>
      <dgm:spPr/>
      <dgm:t>
        <a:bodyPr/>
        <a:lstStyle/>
        <a:p>
          <a:endParaRPr lang="en-US"/>
        </a:p>
      </dgm:t>
    </dgm:pt>
    <dgm:pt modelId="{CA91E9EF-C772-419D-901D-9360D3D1B8FD}" type="sibTrans" cxnId="{BA92170D-904A-4757-931A-8AE9E0A3E20E}">
      <dgm:prSet/>
      <dgm:spPr/>
      <dgm:t>
        <a:bodyPr/>
        <a:lstStyle/>
        <a:p>
          <a:endParaRPr lang="en-US"/>
        </a:p>
      </dgm:t>
    </dgm:pt>
    <dgm:pt modelId="{2B499531-B1D7-4F05-B2F3-621B1996DD9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Donepezil</a:t>
          </a:r>
          <a:r>
            <a: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(1997)</a:t>
          </a:r>
          <a:endParaRPr lang="en-US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3CDC7F6E-5236-4A6F-AF73-B9D79AC76564}" type="parTrans" cxnId="{C6AD3F52-7143-4100-8F1E-7FD9FF98D3F2}">
      <dgm:prSet/>
      <dgm:spPr/>
      <dgm:t>
        <a:bodyPr/>
        <a:lstStyle/>
        <a:p>
          <a:endParaRPr lang="en-US"/>
        </a:p>
      </dgm:t>
    </dgm:pt>
    <dgm:pt modelId="{77177AF9-66E5-4C9E-9BD3-5D85B0B253F2}" type="sibTrans" cxnId="{C6AD3F52-7143-4100-8F1E-7FD9FF98D3F2}">
      <dgm:prSet/>
      <dgm:spPr/>
      <dgm:t>
        <a:bodyPr/>
        <a:lstStyle/>
        <a:p>
          <a:endParaRPr lang="en-US"/>
        </a:p>
      </dgm:t>
    </dgm:pt>
    <dgm:pt modelId="{FF0B81F5-34DE-4221-B309-65919A539CF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Rivastigmine</a:t>
          </a:r>
          <a:r>
            <a: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(2000)</a:t>
          </a:r>
        </a:p>
      </dgm:t>
    </dgm:pt>
    <dgm:pt modelId="{A4761954-4E3B-4C8D-8BB1-B8A7F0AA8624}" type="parTrans" cxnId="{CB2E0385-BA5E-498B-A108-84D5E26E80D4}">
      <dgm:prSet/>
      <dgm:spPr/>
      <dgm:t>
        <a:bodyPr/>
        <a:lstStyle/>
        <a:p>
          <a:endParaRPr lang="en-US"/>
        </a:p>
      </dgm:t>
    </dgm:pt>
    <dgm:pt modelId="{9A412060-9818-474B-B824-C0A3CBFA8F16}" type="sibTrans" cxnId="{CB2E0385-BA5E-498B-A108-84D5E26E80D4}">
      <dgm:prSet/>
      <dgm:spPr/>
      <dgm:t>
        <a:bodyPr/>
        <a:lstStyle/>
        <a:p>
          <a:endParaRPr lang="en-US"/>
        </a:p>
      </dgm:t>
    </dgm:pt>
    <dgm:pt modelId="{A8A690DF-632D-4809-9947-DDD5850E8C1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Galantamine</a:t>
          </a:r>
          <a:r>
            <a: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(2001)</a:t>
          </a:r>
        </a:p>
      </dgm:t>
    </dgm:pt>
    <dgm:pt modelId="{CB3B5F6D-71B5-4A0C-9641-896FED83E6A6}" type="parTrans" cxnId="{A3D9602B-2896-43A9-8A0C-3C8B6AA1D3DE}">
      <dgm:prSet/>
      <dgm:spPr/>
      <dgm:t>
        <a:bodyPr/>
        <a:lstStyle/>
        <a:p>
          <a:endParaRPr lang="en-US"/>
        </a:p>
      </dgm:t>
    </dgm:pt>
    <dgm:pt modelId="{AAB3E807-2891-438F-B510-9EA8446AC033}" type="sibTrans" cxnId="{A3D9602B-2896-43A9-8A0C-3C8B6AA1D3DE}">
      <dgm:prSet/>
      <dgm:spPr/>
      <dgm:t>
        <a:bodyPr/>
        <a:lstStyle/>
        <a:p>
          <a:endParaRPr lang="en-US"/>
        </a:p>
      </dgm:t>
    </dgm:pt>
    <dgm:pt modelId="{9D56E8AC-27E0-40A1-90D7-EC1918401BF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Memantine</a:t>
          </a:r>
          <a:r>
            <a: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(2003)</a:t>
          </a:r>
        </a:p>
      </dgm:t>
    </dgm:pt>
    <dgm:pt modelId="{7097F078-D971-4A42-B780-2791FBCF14EA}" type="parTrans" cxnId="{56CA42A2-014A-4BEA-A829-8973AD183D18}">
      <dgm:prSet/>
      <dgm:spPr/>
      <dgm:t>
        <a:bodyPr/>
        <a:lstStyle/>
        <a:p>
          <a:endParaRPr lang="en-US"/>
        </a:p>
      </dgm:t>
    </dgm:pt>
    <dgm:pt modelId="{9553A772-F6C4-4E20-A814-45853BB9C66F}" type="sibTrans" cxnId="{56CA42A2-014A-4BEA-A829-8973AD183D18}">
      <dgm:prSet/>
      <dgm:spPr/>
      <dgm:t>
        <a:bodyPr/>
        <a:lstStyle/>
        <a:p>
          <a:endParaRPr lang="en-US"/>
        </a:p>
      </dgm:t>
    </dgm:pt>
    <dgm:pt modelId="{5312EDA2-91E6-41FF-B6F4-2D4F9300D9B6}" type="pres">
      <dgm:prSet presAssocID="{42769424-E7A5-4682-B199-EEA92BC935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67BB0-9CAB-42EF-AE84-F35266B47799}" type="pres">
      <dgm:prSet presAssocID="{42769424-E7A5-4682-B199-EEA92BC9359C}" presName="dummyMaxCanvas" presStyleCnt="0">
        <dgm:presLayoutVars/>
      </dgm:prSet>
      <dgm:spPr/>
    </dgm:pt>
    <dgm:pt modelId="{A05DB92B-D5F7-4B74-84B0-D79F2B9CA640}" type="pres">
      <dgm:prSet presAssocID="{42769424-E7A5-4682-B199-EEA92BC9359C}" presName="FiveNodes_1" presStyleLbl="node1" presStyleIdx="0" presStyleCnt="5" custLinFactNeighborX="1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75E74-9E5A-43C4-9287-EBD607E5EFCF}" type="pres">
      <dgm:prSet presAssocID="{42769424-E7A5-4682-B199-EEA92BC935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2DF28-2054-409A-9CDD-82BD1BCB0CF3}" type="pres">
      <dgm:prSet presAssocID="{42769424-E7A5-4682-B199-EEA92BC935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125D9-45C6-429D-9BD8-ED5BC67B126B}" type="pres">
      <dgm:prSet presAssocID="{42769424-E7A5-4682-B199-EEA92BC935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801B5-28CE-47C4-BB1B-EC1D32B8DE3C}" type="pres">
      <dgm:prSet presAssocID="{42769424-E7A5-4682-B199-EEA92BC935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A90BA-6BE3-4271-B6D3-5A16CFEAA625}" type="pres">
      <dgm:prSet presAssocID="{42769424-E7A5-4682-B199-EEA92BC935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079C3-2A3C-4AF0-B22A-9621C3AF6217}" type="pres">
      <dgm:prSet presAssocID="{42769424-E7A5-4682-B199-EEA92BC935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C836B-CA1E-40A9-A18D-501DB7F6E215}" type="pres">
      <dgm:prSet presAssocID="{42769424-E7A5-4682-B199-EEA92BC935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B933C-4E39-4ABE-A685-697657453E9E}" type="pres">
      <dgm:prSet presAssocID="{42769424-E7A5-4682-B199-EEA92BC935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FFB91-B2E8-49C3-A4F6-777657089C45}" type="pres">
      <dgm:prSet presAssocID="{42769424-E7A5-4682-B199-EEA92BC935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4E2E2-6E16-4843-A527-DB2F04AD5DA4}" type="pres">
      <dgm:prSet presAssocID="{42769424-E7A5-4682-B199-EEA92BC935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30EC9-8F08-4B59-94DF-3C53F867D5F1}" type="pres">
      <dgm:prSet presAssocID="{42769424-E7A5-4682-B199-EEA92BC935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11596-0CE3-41E2-AD3D-C5683E818B83}" type="pres">
      <dgm:prSet presAssocID="{42769424-E7A5-4682-B199-EEA92BC935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812F0-76C5-43F8-8FEE-1736C18E544D}" type="pres">
      <dgm:prSet presAssocID="{42769424-E7A5-4682-B199-EEA92BC935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2170D-904A-4757-931A-8AE9E0A3E20E}" srcId="{42769424-E7A5-4682-B199-EEA92BC9359C}" destId="{72415ECE-C8CD-49A4-88D8-B15FA78DACED}" srcOrd="0" destOrd="0" parTransId="{29141AF2-BBFA-43BF-A8DB-7D17FF542378}" sibTransId="{CA91E9EF-C772-419D-901D-9360D3D1B8FD}"/>
    <dgm:cxn modelId="{946D3ABA-693A-4022-A2EC-87E6D0F0DF5F}" type="presOf" srcId="{77177AF9-66E5-4C9E-9BD3-5D85B0B253F2}" destId="{B14079C3-2A3C-4AF0-B22A-9621C3AF6217}" srcOrd="0" destOrd="0" presId="urn:microsoft.com/office/officeart/2005/8/layout/vProcess5"/>
    <dgm:cxn modelId="{C6AD3F52-7143-4100-8F1E-7FD9FF98D3F2}" srcId="{42769424-E7A5-4682-B199-EEA92BC9359C}" destId="{2B499531-B1D7-4F05-B2F3-621B1996DD97}" srcOrd="1" destOrd="0" parTransId="{3CDC7F6E-5236-4A6F-AF73-B9D79AC76564}" sibTransId="{77177AF9-66E5-4C9E-9BD3-5D85B0B253F2}"/>
    <dgm:cxn modelId="{A3D9602B-2896-43A9-8A0C-3C8B6AA1D3DE}" srcId="{42769424-E7A5-4682-B199-EEA92BC9359C}" destId="{A8A690DF-632D-4809-9947-DDD5850E8C1F}" srcOrd="3" destOrd="0" parTransId="{CB3B5F6D-71B5-4A0C-9641-896FED83E6A6}" sibTransId="{AAB3E807-2891-438F-B510-9EA8446AC033}"/>
    <dgm:cxn modelId="{CB2E0385-BA5E-498B-A108-84D5E26E80D4}" srcId="{42769424-E7A5-4682-B199-EEA92BC9359C}" destId="{FF0B81F5-34DE-4221-B309-65919A539CF8}" srcOrd="2" destOrd="0" parTransId="{A4761954-4E3B-4C8D-8BB1-B8A7F0AA8624}" sibTransId="{9A412060-9818-474B-B824-C0A3CBFA8F16}"/>
    <dgm:cxn modelId="{56CA42A2-014A-4BEA-A829-8973AD183D18}" srcId="{42769424-E7A5-4682-B199-EEA92BC9359C}" destId="{9D56E8AC-27E0-40A1-90D7-EC1918401BFD}" srcOrd="4" destOrd="0" parTransId="{7097F078-D971-4A42-B780-2791FBCF14EA}" sibTransId="{9553A772-F6C4-4E20-A814-45853BB9C66F}"/>
    <dgm:cxn modelId="{462DC3EB-5E47-49FD-B996-0D859399BC4D}" type="presOf" srcId="{9D56E8AC-27E0-40A1-90D7-EC1918401BFD}" destId="{71F812F0-76C5-43F8-8FEE-1736C18E544D}" srcOrd="1" destOrd="0" presId="urn:microsoft.com/office/officeart/2005/8/layout/vProcess5"/>
    <dgm:cxn modelId="{F1D65615-3E31-441D-91E1-6575647E1073}" type="presOf" srcId="{AAB3E807-2891-438F-B510-9EA8446AC033}" destId="{282B933C-4E39-4ABE-A685-697657453E9E}" srcOrd="0" destOrd="0" presId="urn:microsoft.com/office/officeart/2005/8/layout/vProcess5"/>
    <dgm:cxn modelId="{51EEFC0A-445E-492C-9298-14DC486F4EEE}" type="presOf" srcId="{42769424-E7A5-4682-B199-EEA92BC9359C}" destId="{5312EDA2-91E6-41FF-B6F4-2D4F9300D9B6}" srcOrd="0" destOrd="0" presId="urn:microsoft.com/office/officeart/2005/8/layout/vProcess5"/>
    <dgm:cxn modelId="{D65A552B-84D3-4D64-9930-A110CAAF1004}" type="presOf" srcId="{72415ECE-C8CD-49A4-88D8-B15FA78DACED}" destId="{A05DB92B-D5F7-4B74-84B0-D79F2B9CA640}" srcOrd="0" destOrd="0" presId="urn:microsoft.com/office/officeart/2005/8/layout/vProcess5"/>
    <dgm:cxn modelId="{B354E29C-4F18-41D6-9185-F4BF6322CECE}" type="presOf" srcId="{9A412060-9818-474B-B824-C0A3CBFA8F16}" destId="{8F0C836B-CA1E-40A9-A18D-501DB7F6E215}" srcOrd="0" destOrd="0" presId="urn:microsoft.com/office/officeart/2005/8/layout/vProcess5"/>
    <dgm:cxn modelId="{C04017EB-2828-41ED-8460-97D9A2F2A280}" type="presOf" srcId="{2B499531-B1D7-4F05-B2F3-621B1996DD97}" destId="{CC375E74-9E5A-43C4-9287-EBD607E5EFCF}" srcOrd="0" destOrd="0" presId="urn:microsoft.com/office/officeart/2005/8/layout/vProcess5"/>
    <dgm:cxn modelId="{01B3F674-1155-4FFB-A829-515763CAB793}" type="presOf" srcId="{A8A690DF-632D-4809-9947-DDD5850E8C1F}" destId="{BD8125D9-45C6-429D-9BD8-ED5BC67B126B}" srcOrd="0" destOrd="0" presId="urn:microsoft.com/office/officeart/2005/8/layout/vProcess5"/>
    <dgm:cxn modelId="{4CFEF16B-663B-46A4-95E2-95BE2765A626}" type="presOf" srcId="{A8A690DF-632D-4809-9947-DDD5850E8C1F}" destId="{E9111596-0CE3-41E2-AD3D-C5683E818B83}" srcOrd="1" destOrd="0" presId="urn:microsoft.com/office/officeart/2005/8/layout/vProcess5"/>
    <dgm:cxn modelId="{79A2588F-63AE-46CA-BFCB-1AE56194FE10}" type="presOf" srcId="{2B499531-B1D7-4F05-B2F3-621B1996DD97}" destId="{B334E2E2-6E16-4843-A527-DB2F04AD5DA4}" srcOrd="1" destOrd="0" presId="urn:microsoft.com/office/officeart/2005/8/layout/vProcess5"/>
    <dgm:cxn modelId="{FF89BB8B-9652-474A-8A24-19423FBD9829}" type="presOf" srcId="{72415ECE-C8CD-49A4-88D8-B15FA78DACED}" destId="{E8CFFB91-B2E8-49C3-A4F6-777657089C45}" srcOrd="1" destOrd="0" presId="urn:microsoft.com/office/officeart/2005/8/layout/vProcess5"/>
    <dgm:cxn modelId="{E3BE084E-1ACD-4B0C-80D6-C810D1D01437}" type="presOf" srcId="{9D56E8AC-27E0-40A1-90D7-EC1918401BFD}" destId="{973801B5-28CE-47C4-BB1B-EC1D32B8DE3C}" srcOrd="0" destOrd="0" presId="urn:microsoft.com/office/officeart/2005/8/layout/vProcess5"/>
    <dgm:cxn modelId="{F5929956-7362-4333-B9DA-3F987E3751D1}" type="presOf" srcId="{CA91E9EF-C772-419D-901D-9360D3D1B8FD}" destId="{3EFA90BA-6BE3-4271-B6D3-5A16CFEAA625}" srcOrd="0" destOrd="0" presId="urn:microsoft.com/office/officeart/2005/8/layout/vProcess5"/>
    <dgm:cxn modelId="{95ECA768-32AA-4577-ADAB-7919ACF22158}" type="presOf" srcId="{FF0B81F5-34DE-4221-B309-65919A539CF8}" destId="{70130EC9-8F08-4B59-94DF-3C53F867D5F1}" srcOrd="1" destOrd="0" presId="urn:microsoft.com/office/officeart/2005/8/layout/vProcess5"/>
    <dgm:cxn modelId="{0D65F896-A9EA-4C65-85F5-F5AA35696DF9}" type="presOf" srcId="{FF0B81F5-34DE-4221-B309-65919A539CF8}" destId="{7A72DF28-2054-409A-9CDD-82BD1BCB0CF3}" srcOrd="0" destOrd="0" presId="urn:microsoft.com/office/officeart/2005/8/layout/vProcess5"/>
    <dgm:cxn modelId="{CC377DCA-359E-45CD-B55A-124E0556B580}" type="presParOf" srcId="{5312EDA2-91E6-41FF-B6F4-2D4F9300D9B6}" destId="{11A67BB0-9CAB-42EF-AE84-F35266B47799}" srcOrd="0" destOrd="0" presId="urn:microsoft.com/office/officeart/2005/8/layout/vProcess5"/>
    <dgm:cxn modelId="{B88BEC52-C1CA-428D-BAF3-DD2802D4413D}" type="presParOf" srcId="{5312EDA2-91E6-41FF-B6F4-2D4F9300D9B6}" destId="{A05DB92B-D5F7-4B74-84B0-D79F2B9CA640}" srcOrd="1" destOrd="0" presId="urn:microsoft.com/office/officeart/2005/8/layout/vProcess5"/>
    <dgm:cxn modelId="{A9E99300-90E3-4B4D-8436-AAE238CCA1CB}" type="presParOf" srcId="{5312EDA2-91E6-41FF-B6F4-2D4F9300D9B6}" destId="{CC375E74-9E5A-43C4-9287-EBD607E5EFCF}" srcOrd="2" destOrd="0" presId="urn:microsoft.com/office/officeart/2005/8/layout/vProcess5"/>
    <dgm:cxn modelId="{2E4BE5D0-38E5-4CD5-85CF-8AF5314F8368}" type="presParOf" srcId="{5312EDA2-91E6-41FF-B6F4-2D4F9300D9B6}" destId="{7A72DF28-2054-409A-9CDD-82BD1BCB0CF3}" srcOrd="3" destOrd="0" presId="urn:microsoft.com/office/officeart/2005/8/layout/vProcess5"/>
    <dgm:cxn modelId="{BCA634CC-48D6-4A6F-891D-D0D9501BE27B}" type="presParOf" srcId="{5312EDA2-91E6-41FF-B6F4-2D4F9300D9B6}" destId="{BD8125D9-45C6-429D-9BD8-ED5BC67B126B}" srcOrd="4" destOrd="0" presId="urn:microsoft.com/office/officeart/2005/8/layout/vProcess5"/>
    <dgm:cxn modelId="{75460B17-F3B0-442A-98CE-5B00EC1CF7A0}" type="presParOf" srcId="{5312EDA2-91E6-41FF-B6F4-2D4F9300D9B6}" destId="{973801B5-28CE-47C4-BB1B-EC1D32B8DE3C}" srcOrd="5" destOrd="0" presId="urn:microsoft.com/office/officeart/2005/8/layout/vProcess5"/>
    <dgm:cxn modelId="{AA2B9C4C-EE07-4977-AC87-7C9122D7ACDE}" type="presParOf" srcId="{5312EDA2-91E6-41FF-B6F4-2D4F9300D9B6}" destId="{3EFA90BA-6BE3-4271-B6D3-5A16CFEAA625}" srcOrd="6" destOrd="0" presId="urn:microsoft.com/office/officeart/2005/8/layout/vProcess5"/>
    <dgm:cxn modelId="{596D87A2-0EC5-483E-943E-309662ECF3F2}" type="presParOf" srcId="{5312EDA2-91E6-41FF-B6F4-2D4F9300D9B6}" destId="{B14079C3-2A3C-4AF0-B22A-9621C3AF6217}" srcOrd="7" destOrd="0" presId="urn:microsoft.com/office/officeart/2005/8/layout/vProcess5"/>
    <dgm:cxn modelId="{3D2444C9-670E-4C79-8E98-82A24A6A89DD}" type="presParOf" srcId="{5312EDA2-91E6-41FF-B6F4-2D4F9300D9B6}" destId="{8F0C836B-CA1E-40A9-A18D-501DB7F6E215}" srcOrd="8" destOrd="0" presId="urn:microsoft.com/office/officeart/2005/8/layout/vProcess5"/>
    <dgm:cxn modelId="{3E4732E9-2678-4CD7-B8D5-E88846141877}" type="presParOf" srcId="{5312EDA2-91E6-41FF-B6F4-2D4F9300D9B6}" destId="{282B933C-4E39-4ABE-A685-697657453E9E}" srcOrd="9" destOrd="0" presId="urn:microsoft.com/office/officeart/2005/8/layout/vProcess5"/>
    <dgm:cxn modelId="{531C1F1F-012E-4BF0-BBBB-0525FAF3AA9A}" type="presParOf" srcId="{5312EDA2-91E6-41FF-B6F4-2D4F9300D9B6}" destId="{E8CFFB91-B2E8-49C3-A4F6-777657089C45}" srcOrd="10" destOrd="0" presId="urn:microsoft.com/office/officeart/2005/8/layout/vProcess5"/>
    <dgm:cxn modelId="{2B2DE2AA-0024-4E70-83B4-5E3A7B64DD19}" type="presParOf" srcId="{5312EDA2-91E6-41FF-B6F4-2D4F9300D9B6}" destId="{B334E2E2-6E16-4843-A527-DB2F04AD5DA4}" srcOrd="11" destOrd="0" presId="urn:microsoft.com/office/officeart/2005/8/layout/vProcess5"/>
    <dgm:cxn modelId="{9D7880BF-F877-4F30-8089-640B3E1E035B}" type="presParOf" srcId="{5312EDA2-91E6-41FF-B6F4-2D4F9300D9B6}" destId="{70130EC9-8F08-4B59-94DF-3C53F867D5F1}" srcOrd="12" destOrd="0" presId="urn:microsoft.com/office/officeart/2005/8/layout/vProcess5"/>
    <dgm:cxn modelId="{BC7907DA-414F-48DE-8B02-A103576095E2}" type="presParOf" srcId="{5312EDA2-91E6-41FF-B6F4-2D4F9300D9B6}" destId="{E9111596-0CE3-41E2-AD3D-C5683E818B83}" srcOrd="13" destOrd="0" presId="urn:microsoft.com/office/officeart/2005/8/layout/vProcess5"/>
    <dgm:cxn modelId="{46469A6B-4E7B-41D3-9BB1-4A17F370274F}" type="presParOf" srcId="{5312EDA2-91E6-41FF-B6F4-2D4F9300D9B6}" destId="{71F812F0-76C5-43F8-8FEE-1736C18E544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71F7BA-8E17-44E7-B526-CAA729E6A8F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F62EB-A3CA-4D09-8EB2-7A03888D23B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Symptomatic 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350B0-BC0F-4923-B25E-8285BB70246C}" type="parTrans" cxnId="{5B8457ED-8E84-472D-904D-1FA5179DC872}">
      <dgm:prSet/>
      <dgm:spPr/>
      <dgm:t>
        <a:bodyPr/>
        <a:lstStyle/>
        <a:p>
          <a:endParaRPr lang="en-US"/>
        </a:p>
      </dgm:t>
    </dgm:pt>
    <dgm:pt modelId="{D2FDA489-3509-4737-BA2B-623D840E9D56}" type="sibTrans" cxnId="{5B8457ED-8E84-472D-904D-1FA5179DC872}">
      <dgm:prSet/>
      <dgm:spPr/>
      <dgm:t>
        <a:bodyPr/>
        <a:lstStyle/>
        <a:p>
          <a:endParaRPr lang="en-US"/>
        </a:p>
      </dgm:t>
    </dgm:pt>
    <dgm:pt modelId="{F5B31541-ADFB-4ECD-A652-DF6C4F076B5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Passive and active immunizations  (IV-Ig, </a:t>
          </a:r>
          <a:r>
            <a:rPr lang="en-US" alt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bapineuzumab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38552-F268-4801-9647-1C4A88B827C6}" type="parTrans" cxnId="{8FE60FD1-2C04-45AB-B0EF-DCB172B2153B}">
      <dgm:prSet/>
      <dgm:spPr/>
      <dgm:t>
        <a:bodyPr/>
        <a:lstStyle/>
        <a:p>
          <a:endParaRPr lang="en-US"/>
        </a:p>
      </dgm:t>
    </dgm:pt>
    <dgm:pt modelId="{7E045398-A8BF-4687-AC5E-FC47A6B9F0CD}" type="sibTrans" cxnId="{8FE60FD1-2C04-45AB-B0EF-DCB172B2153B}">
      <dgm:prSet/>
      <dgm:spPr/>
      <dgm:t>
        <a:bodyPr/>
        <a:lstStyle/>
        <a:p>
          <a:endParaRPr lang="en-US"/>
        </a:p>
      </dgm:t>
    </dgm:pt>
    <dgm:pt modelId="{DBEC230A-BF04-4537-85F0-AFC4B952056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Cell Therapy</a:t>
          </a:r>
          <a:endParaRPr lang="en-US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3FD47-4C30-450D-83A6-2F9111B6D67C}" type="parTrans" cxnId="{E568578E-737A-4035-A889-9D60C377F96B}">
      <dgm:prSet/>
      <dgm:spPr/>
      <dgm:t>
        <a:bodyPr/>
        <a:lstStyle/>
        <a:p>
          <a:endParaRPr lang="en-US"/>
        </a:p>
      </dgm:t>
    </dgm:pt>
    <dgm:pt modelId="{0CE17D93-988A-4F9C-9B82-EB352AAE5787}" type="sibTrans" cxnId="{E568578E-737A-4035-A889-9D60C377F96B}">
      <dgm:prSet/>
      <dgm:spPr/>
      <dgm:t>
        <a:bodyPr/>
        <a:lstStyle/>
        <a:p>
          <a:endParaRPr lang="en-US"/>
        </a:p>
      </dgm:t>
    </dgm:pt>
    <dgm:pt modelId="{F81239EA-E2D2-4E31-9BAF-634E776801BA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Stem Cell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3C60BE-2C8A-444E-8009-AB1C867CD1D6}" type="parTrans" cxnId="{EE977850-21A3-482B-9F89-BFE2A57B1F12}">
      <dgm:prSet/>
      <dgm:spPr/>
      <dgm:t>
        <a:bodyPr/>
        <a:lstStyle/>
        <a:p>
          <a:endParaRPr lang="en-US"/>
        </a:p>
      </dgm:t>
    </dgm:pt>
    <dgm:pt modelId="{AA9DD576-9C49-4DBB-B73B-67390F4747C4}" type="sibTrans" cxnId="{EE977850-21A3-482B-9F89-BFE2A57B1F12}">
      <dgm:prSet/>
      <dgm:spPr/>
      <dgm:t>
        <a:bodyPr/>
        <a:lstStyle/>
        <a:p>
          <a:endParaRPr lang="en-US"/>
        </a:p>
      </dgm:t>
    </dgm:pt>
    <dgm:pt modelId="{E8D11867-4D66-437A-86A8-F1EAAA8D619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P Greek Courier" pitchFamily="49" charset="2"/>
            </a:rPr>
            <a:t>Cholinergic agonists (</a:t>
          </a:r>
          <a:r>
            <a:rPr lang="en-US" alt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Nicotinic and Muscarinic M1 agonist)</a:t>
          </a:r>
          <a:r>
            <a:rPr lang="en-US" alt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P Greek Courier" pitchFamily="49" charset="2"/>
            </a:rPr>
            <a:t> </a:t>
          </a:r>
          <a:endParaRPr lang="en-US" sz="900" b="1" dirty="0">
            <a:solidFill>
              <a:schemeClr val="tx1"/>
            </a:solidFill>
          </a:endParaRPr>
        </a:p>
      </dgm:t>
    </dgm:pt>
    <dgm:pt modelId="{D18D9C2A-1EE5-48EF-8C5F-730E529AF87B}" type="parTrans" cxnId="{C97A3C56-56F2-4D21-A4F5-52BA0B26D663}">
      <dgm:prSet/>
      <dgm:spPr/>
      <dgm:t>
        <a:bodyPr/>
        <a:lstStyle/>
        <a:p>
          <a:endParaRPr lang="en-US"/>
        </a:p>
      </dgm:t>
    </dgm:pt>
    <dgm:pt modelId="{493A55C4-5F6F-4F93-BD3C-80D1B81BC5E0}" type="sibTrans" cxnId="{C97A3C56-56F2-4D21-A4F5-52BA0B26D663}">
      <dgm:prSet/>
      <dgm:spPr/>
      <dgm:t>
        <a:bodyPr/>
        <a:lstStyle/>
        <a:p>
          <a:endParaRPr lang="en-US"/>
        </a:p>
      </dgm:t>
    </dgm:pt>
    <dgm:pt modelId="{00ADDAC6-EDED-49D9-88CD-9CE74A7C151C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 therapy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B47DCB-86AA-4584-A9DF-CB236AB8882F}" type="parTrans" cxnId="{5FA5684A-1CD1-4DC4-99B0-1E9BE9834F0B}">
      <dgm:prSet/>
      <dgm:spPr/>
      <dgm:t>
        <a:bodyPr/>
        <a:lstStyle/>
        <a:p>
          <a:endParaRPr lang="en-US"/>
        </a:p>
      </dgm:t>
    </dgm:pt>
    <dgm:pt modelId="{53BF5DE3-EAE7-4143-AAF0-AEB5FF5EC061}" type="sibTrans" cxnId="{5FA5684A-1CD1-4DC4-99B0-1E9BE9834F0B}">
      <dgm:prSet/>
      <dgm:spPr/>
      <dgm:t>
        <a:bodyPr/>
        <a:lstStyle/>
        <a:p>
          <a:endParaRPr lang="en-US"/>
        </a:p>
      </dgm:t>
    </dgm:pt>
    <dgm:pt modelId="{815F03AC-E736-48FE-B128-387BC793A72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Beta and Gamma </a:t>
          </a:r>
          <a:r>
            <a:rPr lang="en-US" alt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Secretase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inhibitors or modulators (</a:t>
          </a:r>
          <a:r>
            <a:rPr lang="en-US" alt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Semagestat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BB998-1BBD-4B93-8043-CDA058B0AB44}" type="parTrans" cxnId="{65B4229F-DF17-4E4E-82F2-66C70F50BA29}">
      <dgm:prSet/>
      <dgm:spPr/>
      <dgm:t>
        <a:bodyPr/>
        <a:lstStyle/>
        <a:p>
          <a:endParaRPr lang="en-US"/>
        </a:p>
      </dgm:t>
    </dgm:pt>
    <dgm:pt modelId="{12239213-EB36-4EC8-96A1-F6130E97CB02}" type="sibTrans" cxnId="{65B4229F-DF17-4E4E-82F2-66C70F50BA29}">
      <dgm:prSet/>
      <dgm:spPr/>
      <dgm:t>
        <a:bodyPr/>
        <a:lstStyle/>
        <a:p>
          <a:endParaRPr lang="en-US"/>
        </a:p>
      </dgm:t>
    </dgm:pt>
    <dgm:pt modelId="{239CE23E-F716-4000-B43F-035E5A62200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l-GR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RAGE Inhibitors (TTP488) 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00696-3B16-4438-96EF-4DB1B350CB71}" type="parTrans" cxnId="{2716D01F-A169-48C8-A03E-42D201A55625}">
      <dgm:prSet/>
      <dgm:spPr/>
      <dgm:t>
        <a:bodyPr/>
        <a:lstStyle/>
        <a:p>
          <a:endParaRPr lang="en-US"/>
        </a:p>
      </dgm:t>
    </dgm:pt>
    <dgm:pt modelId="{7FD7F70E-5E70-43C3-A789-F588F3F4771B}" type="sibTrans" cxnId="{2716D01F-A169-48C8-A03E-42D201A55625}">
      <dgm:prSet/>
      <dgm:spPr/>
      <dgm:t>
        <a:bodyPr/>
        <a:lstStyle/>
        <a:p>
          <a:endParaRPr lang="en-US"/>
        </a:p>
      </dgm:t>
    </dgm:pt>
    <dgm:pt modelId="{430DD6F8-3E71-4CEB-8303-26241B46FC0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Amyloid plaque proliferation or aggregation blockers (</a:t>
          </a:r>
          <a:r>
            <a:rPr lang="en-US" alt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Scyllo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-Inositol, </a:t>
          </a:r>
          <a:r>
            <a:rPr 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Chelators</a:t>
          </a:r>
          <a:r>
            <a:rPr 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[</a:t>
          </a:r>
          <a:r>
            <a:rPr 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Clioquinol</a:t>
          </a:r>
          <a:r>
            <a:rPr 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]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9123C15-B54D-460C-A269-516E0063D90D}" type="parTrans" cxnId="{12ECCC0C-B452-4BB8-9ADC-1DFC93DFE546}">
      <dgm:prSet/>
      <dgm:spPr/>
      <dgm:t>
        <a:bodyPr/>
        <a:lstStyle/>
        <a:p>
          <a:endParaRPr lang="en-US"/>
        </a:p>
      </dgm:t>
    </dgm:pt>
    <dgm:pt modelId="{B437C86B-AA6C-4AAD-8EF1-9EE1520865C5}" type="sibTrans" cxnId="{12ECCC0C-B452-4BB8-9ADC-1DFC93DFE546}">
      <dgm:prSet/>
      <dgm:spPr/>
      <dgm:t>
        <a:bodyPr/>
        <a:lstStyle/>
        <a:p>
          <a:endParaRPr lang="en-US"/>
        </a:p>
      </dgm:t>
    </dgm:pt>
    <dgm:pt modelId="{B0C00D31-9786-4AC4-B21E-DC7F8A3681C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Anti-NFT, or hyper-</a:t>
          </a:r>
          <a:r>
            <a:rPr lang="en-US" alt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phosphorilation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tau protein inhibitors (GSK-3 inhibitors) </a:t>
          </a:r>
          <a:endParaRPr lang="en-US" sz="9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4817E-A1F4-4885-8763-9C5350F7365E}" type="parTrans" cxnId="{96BE0751-DC1F-4543-B1A2-09B659262020}">
      <dgm:prSet/>
      <dgm:spPr/>
      <dgm:t>
        <a:bodyPr/>
        <a:lstStyle/>
        <a:p>
          <a:endParaRPr lang="en-US"/>
        </a:p>
      </dgm:t>
    </dgm:pt>
    <dgm:pt modelId="{B4BBED5C-A5E1-4255-9BDC-4FAC9DD41349}" type="sibTrans" cxnId="{96BE0751-DC1F-4543-B1A2-09B659262020}">
      <dgm:prSet/>
      <dgm:spPr/>
      <dgm:t>
        <a:bodyPr/>
        <a:lstStyle/>
        <a:p>
          <a:endParaRPr lang="en-US"/>
        </a:p>
      </dgm:t>
    </dgm:pt>
    <dgm:pt modelId="{F3949ABA-8E47-49FF-8FA2-41D2F77B467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Reduction of </a:t>
          </a:r>
          <a:r>
            <a:rPr lang="el-GR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-amyloid protein deposits by inhibiting retinoid X receptors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(</a:t>
          </a:r>
          <a:r>
            <a:rPr 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Bexarotene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548429-18E6-4B7B-932E-657B08E57681}" type="parTrans" cxnId="{F627BDC1-DB58-4B49-A72B-04CC81328FAC}">
      <dgm:prSet/>
      <dgm:spPr/>
      <dgm:t>
        <a:bodyPr/>
        <a:lstStyle/>
        <a:p>
          <a:endParaRPr lang="en-US"/>
        </a:p>
      </dgm:t>
    </dgm:pt>
    <dgm:pt modelId="{906F0E3E-EB7B-4F29-A42B-7220682226DA}" type="sibTrans" cxnId="{F627BDC1-DB58-4B49-A72B-04CC81328FAC}">
      <dgm:prSet/>
      <dgm:spPr/>
      <dgm:t>
        <a:bodyPr/>
        <a:lstStyle/>
        <a:p>
          <a:endParaRPr lang="en-US"/>
        </a:p>
      </dgm:t>
    </dgm:pt>
    <dgm:pt modelId="{571159F9-A356-43BE-8897-78A4CC5079F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alt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Neuroprotection</a:t>
          </a:r>
          <a:r>
            <a:rPr lang="en-US" alt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(Resveratrol)*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D12C7-C7F1-48EF-A3D5-7BEC227F259D}" type="parTrans" cxnId="{C12865DE-49D6-451B-B67F-5999C74D754E}">
      <dgm:prSet/>
      <dgm:spPr/>
      <dgm:t>
        <a:bodyPr/>
        <a:lstStyle/>
        <a:p>
          <a:endParaRPr lang="en-US"/>
        </a:p>
      </dgm:t>
    </dgm:pt>
    <dgm:pt modelId="{D48BEEEB-751F-4EA7-B3D9-BA2F99E74CDB}" type="sibTrans" cxnId="{C12865DE-49D6-451B-B67F-5999C74D754E}">
      <dgm:prSet/>
      <dgm:spPr/>
      <dgm:t>
        <a:bodyPr/>
        <a:lstStyle/>
        <a:p>
          <a:endParaRPr lang="en-US"/>
        </a:p>
      </dgm:t>
    </dgm:pt>
    <dgm:pt modelId="{FD54D81E-0A22-4155-A5F9-25F379C08BD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Neurosteroids</a:t>
          </a:r>
          <a:r>
            <a:rPr 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9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Allopregnanolone</a:t>
          </a:r>
          <a:r>
            <a:rPr 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847FD-92D4-4345-BEA1-596B7664A5C8}" type="parTrans" cxnId="{2928F056-6B4C-497D-B74F-0219232D931E}">
      <dgm:prSet/>
      <dgm:spPr/>
      <dgm:t>
        <a:bodyPr/>
        <a:lstStyle/>
        <a:p>
          <a:endParaRPr lang="en-US"/>
        </a:p>
      </dgm:t>
    </dgm:pt>
    <dgm:pt modelId="{8BAC4A71-3C0D-4296-B71A-C6E58BBF1E02}" type="sibTrans" cxnId="{2928F056-6B4C-497D-B74F-0219232D931E}">
      <dgm:prSet/>
      <dgm:spPr/>
      <dgm:t>
        <a:bodyPr/>
        <a:lstStyle/>
        <a:p>
          <a:endParaRPr lang="en-US"/>
        </a:p>
      </dgm:t>
    </dgm:pt>
    <dgm:pt modelId="{912829E9-087D-44F5-97ED-BB3D62FF15D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Histamine</a:t>
          </a:r>
          <a:r>
            <a:rPr lang="pt-BR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H3 receptor (H3R) </a:t>
          </a:r>
          <a:r>
            <a:rPr lang="pt-BR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antagonists</a:t>
          </a:r>
          <a:endParaRPr lang="en-US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4935E-1770-40F1-9140-F64BD3B75FFC}" type="parTrans" cxnId="{9A75D74F-82E3-43AE-A254-FDE4FF1AE3A3}">
      <dgm:prSet/>
      <dgm:spPr/>
      <dgm:t>
        <a:bodyPr/>
        <a:lstStyle/>
        <a:p>
          <a:endParaRPr lang="en-US"/>
        </a:p>
      </dgm:t>
    </dgm:pt>
    <dgm:pt modelId="{AC1B829D-6116-4EDC-93E2-FB02A9C6B689}" type="sibTrans" cxnId="{9A75D74F-82E3-43AE-A254-FDE4FF1AE3A3}">
      <dgm:prSet/>
      <dgm:spPr/>
      <dgm:t>
        <a:bodyPr/>
        <a:lstStyle/>
        <a:p>
          <a:endParaRPr lang="en-US"/>
        </a:p>
      </dgm:t>
    </dgm:pt>
    <dgm:pt modelId="{E6D12747-2369-4129-A1F2-BD8FBC4DC25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Psychotropics</a:t>
          </a:r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(Lithium, </a:t>
          </a:r>
          <a:r>
            <a:rPr lang="en-US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Valproic</a:t>
          </a:r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Acid, SSRIs)</a:t>
          </a:r>
          <a:endParaRPr lang="en-US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F44BD-A54D-4082-82C2-1A214739C0FF}" type="parTrans" cxnId="{F83E6F79-A16D-4DD4-B931-670254911DAC}">
      <dgm:prSet/>
      <dgm:spPr/>
      <dgm:t>
        <a:bodyPr/>
        <a:lstStyle/>
        <a:p>
          <a:endParaRPr lang="en-US"/>
        </a:p>
      </dgm:t>
    </dgm:pt>
    <dgm:pt modelId="{663166F3-E845-470A-BA26-C2A186C048F2}" type="sibTrans" cxnId="{F83E6F79-A16D-4DD4-B931-670254911DAC}">
      <dgm:prSet/>
      <dgm:spPr/>
      <dgm:t>
        <a:bodyPr/>
        <a:lstStyle/>
        <a:p>
          <a:endParaRPr lang="en-US"/>
        </a:p>
      </dgm:t>
    </dgm:pt>
    <dgm:pt modelId="{66C65643-E9C4-4CAA-83FF-C67308F89E8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Antihypertensives</a:t>
          </a:r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(ACEI Inhibitors) </a:t>
          </a:r>
        </a:p>
      </dgm:t>
    </dgm:pt>
    <dgm:pt modelId="{46F27A32-17DB-422B-B98A-A6CB3F413032}" type="parTrans" cxnId="{CF4E2289-B6D5-4C30-88FD-E64A24486300}">
      <dgm:prSet/>
      <dgm:spPr/>
      <dgm:t>
        <a:bodyPr/>
        <a:lstStyle/>
        <a:p>
          <a:endParaRPr lang="en-US"/>
        </a:p>
      </dgm:t>
    </dgm:pt>
    <dgm:pt modelId="{1D1A0189-65B8-4395-A514-66A6058DA0E7}" type="sibTrans" cxnId="{CF4E2289-B6D5-4C30-88FD-E64A24486300}">
      <dgm:prSet/>
      <dgm:spPr/>
      <dgm:t>
        <a:bodyPr/>
        <a:lstStyle/>
        <a:p>
          <a:endParaRPr lang="en-US"/>
        </a:p>
      </dgm:t>
    </dgm:pt>
    <dgm:pt modelId="{6CE8FC5D-7CB7-47E0-81A3-174F706DD05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Anti-inflammatories (ibuprofen, </a:t>
          </a:r>
          <a:r>
            <a:rPr lang="en-US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celecoxib</a:t>
          </a:r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6496D-E91E-45FB-99F3-F8D48FFA58F9}" type="parTrans" cxnId="{8E15B4D6-DB19-4FCE-AA4D-F3CA04196FBD}">
      <dgm:prSet/>
      <dgm:spPr/>
      <dgm:t>
        <a:bodyPr/>
        <a:lstStyle/>
        <a:p>
          <a:endParaRPr lang="en-US"/>
        </a:p>
      </dgm:t>
    </dgm:pt>
    <dgm:pt modelId="{B708F0DA-619B-4BD6-A287-5621ACC03C06}" type="sibTrans" cxnId="{8E15B4D6-DB19-4FCE-AA4D-F3CA04196FBD}">
      <dgm:prSet/>
      <dgm:spPr/>
      <dgm:t>
        <a:bodyPr/>
        <a:lstStyle/>
        <a:p>
          <a:endParaRPr lang="en-US"/>
        </a:p>
      </dgm:t>
    </dgm:pt>
    <dgm:pt modelId="{250F00D7-DF79-4A62-B71A-65C2880C973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Diet (</a:t>
          </a:r>
          <a:r>
            <a:rPr lang="en-US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Axona</a:t>
          </a:r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®*, ketogenic diets)</a:t>
          </a:r>
          <a:endParaRPr lang="en-US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13F3F-0BFD-45C3-86E7-C603C7500F7A}" type="parTrans" cxnId="{EC4B3BF1-6E82-4945-B054-CA4B4DD172B2}">
      <dgm:prSet/>
      <dgm:spPr/>
      <dgm:t>
        <a:bodyPr/>
        <a:lstStyle/>
        <a:p>
          <a:endParaRPr lang="en-US"/>
        </a:p>
      </dgm:t>
    </dgm:pt>
    <dgm:pt modelId="{6592C3C1-D9FF-42B1-AA1F-B1FB8F8D0FF6}" type="sibTrans" cxnId="{EC4B3BF1-6E82-4945-B054-CA4B4DD172B2}">
      <dgm:prSet/>
      <dgm:spPr/>
      <dgm:t>
        <a:bodyPr/>
        <a:lstStyle/>
        <a:p>
          <a:endParaRPr lang="en-US"/>
        </a:p>
      </dgm:t>
    </dgm:pt>
    <dgm:pt modelId="{731A1B0F-15F5-4679-B4EB-992A51CE1B7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Antioxidants (</a:t>
          </a:r>
          <a:r>
            <a:rPr lang="en-US" altLang="en-US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Souvenaid</a:t>
          </a:r>
          <a:r>
            <a:rPr lang="en-US" alt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®)*</a:t>
          </a:r>
          <a:endParaRPr lang="en-US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EAABB-B194-4185-AFDB-7893FC64D7C6}" type="parTrans" cxnId="{E87EFF19-06E6-4CBB-BC4B-871CC19C34C0}">
      <dgm:prSet/>
      <dgm:spPr/>
      <dgm:t>
        <a:bodyPr/>
        <a:lstStyle/>
        <a:p>
          <a:endParaRPr lang="en-US"/>
        </a:p>
      </dgm:t>
    </dgm:pt>
    <dgm:pt modelId="{AABA4634-27D4-49D4-95BF-66D34FADBDD6}" type="sibTrans" cxnId="{E87EFF19-06E6-4CBB-BC4B-871CC19C34C0}">
      <dgm:prSet/>
      <dgm:spPr/>
      <dgm:t>
        <a:bodyPr/>
        <a:lstStyle/>
        <a:p>
          <a:endParaRPr lang="en-US"/>
        </a:p>
      </dgm:t>
    </dgm:pt>
    <dgm:pt modelId="{325F0351-9295-4CC6-95E6-A46DF4B0361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Cholinesterase inhibitors*</a:t>
          </a:r>
          <a:endParaRPr lang="en-US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1CD49-5008-4B48-999B-7D41030A2991}" type="parTrans" cxnId="{32EA8919-D3AF-473C-9B5D-76F702D57363}">
      <dgm:prSet/>
      <dgm:spPr/>
      <dgm:t>
        <a:bodyPr/>
        <a:lstStyle/>
        <a:p>
          <a:endParaRPr lang="en-US"/>
        </a:p>
      </dgm:t>
    </dgm:pt>
    <dgm:pt modelId="{678D8B13-3324-4187-81C2-A37EA3806016}" type="sibTrans" cxnId="{32EA8919-D3AF-473C-9B5D-76F702D57363}">
      <dgm:prSet/>
      <dgm:spPr/>
      <dgm:t>
        <a:bodyPr/>
        <a:lstStyle/>
        <a:p>
          <a:endParaRPr lang="en-US"/>
        </a:p>
      </dgm:t>
    </dgm:pt>
    <dgm:pt modelId="{3A0DFC96-7E70-44BA-903E-172E450A78D8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Memantine</a:t>
          </a:r>
          <a:r>
            <a: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(Namenda®)*</a:t>
          </a:r>
          <a:endParaRPr lang="en-US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86070-EB0E-47C0-8BDD-22965F956E6A}" type="parTrans" cxnId="{3863999B-1F5D-4145-A944-57B6403FE91C}">
      <dgm:prSet/>
      <dgm:spPr/>
      <dgm:t>
        <a:bodyPr/>
        <a:lstStyle/>
        <a:p>
          <a:endParaRPr lang="en-US"/>
        </a:p>
      </dgm:t>
    </dgm:pt>
    <dgm:pt modelId="{D9DBA6B2-9B35-4633-A7E8-2A2048E80346}" type="sibTrans" cxnId="{3863999B-1F5D-4145-A944-57B6403FE91C}">
      <dgm:prSet/>
      <dgm:spPr/>
      <dgm:t>
        <a:bodyPr/>
        <a:lstStyle/>
        <a:p>
          <a:endParaRPr lang="en-US"/>
        </a:p>
      </dgm:t>
    </dgm:pt>
    <dgm:pt modelId="{02CE70A6-08D7-4395-B788-2AF01F1CDC6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Disease Modifying</a:t>
          </a:r>
          <a:endParaRPr lang="en-US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87885-8BA5-4632-A00A-80B86E7EA9EA}" type="sibTrans" cxnId="{C54FC0F3-25DD-4A48-9038-F483597B3659}">
      <dgm:prSet/>
      <dgm:spPr/>
      <dgm:t>
        <a:bodyPr/>
        <a:lstStyle/>
        <a:p>
          <a:endParaRPr lang="en-US"/>
        </a:p>
      </dgm:t>
    </dgm:pt>
    <dgm:pt modelId="{71B3AB9B-C676-4C10-B3BB-8651F526122D}" type="parTrans" cxnId="{C54FC0F3-25DD-4A48-9038-F483597B3659}">
      <dgm:prSet/>
      <dgm:spPr/>
      <dgm:t>
        <a:bodyPr/>
        <a:lstStyle/>
        <a:p>
          <a:endParaRPr lang="en-US"/>
        </a:p>
      </dgm:t>
    </dgm:pt>
    <dgm:pt modelId="{F955764E-C5C4-4376-86FF-C376590A684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Nerve Growth Factor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FC0B3E-52FF-43CA-BA37-9C1F6E4486FA}" type="parTrans" cxnId="{8F57CA0D-66A5-4AD6-98B6-EB9AA8340E71}">
      <dgm:prSet/>
      <dgm:spPr/>
      <dgm:t>
        <a:bodyPr/>
        <a:lstStyle/>
        <a:p>
          <a:endParaRPr lang="en-US"/>
        </a:p>
      </dgm:t>
    </dgm:pt>
    <dgm:pt modelId="{06625B8A-AFFE-4E93-9FC0-5FFB6BD2A2A7}" type="sibTrans" cxnId="{8F57CA0D-66A5-4AD6-98B6-EB9AA8340E71}">
      <dgm:prSet/>
      <dgm:spPr/>
      <dgm:t>
        <a:bodyPr/>
        <a:lstStyle/>
        <a:p>
          <a:endParaRPr lang="en-US"/>
        </a:p>
      </dgm:t>
    </dgm:pt>
    <dgm:pt modelId="{3190384C-EBA9-482A-936C-C89D1A012E0F}" type="pres">
      <dgm:prSet presAssocID="{ED71F7BA-8E17-44E7-B526-CAA729E6A8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8EC485-6C07-4826-B601-AB0F4E00DD1E}" type="pres">
      <dgm:prSet presAssocID="{3F4F62EB-A3CA-4D09-8EB2-7A03888D23BE}" presName="compNode" presStyleCnt="0"/>
      <dgm:spPr/>
    </dgm:pt>
    <dgm:pt modelId="{8B155E6F-FF1B-4E55-8F44-2172BEDC3DCB}" type="pres">
      <dgm:prSet presAssocID="{3F4F62EB-A3CA-4D09-8EB2-7A03888D23BE}" presName="aNode" presStyleLbl="bgShp" presStyleIdx="0" presStyleCnt="3" custLinFactNeighborX="-687" custLinFactNeighborY="0"/>
      <dgm:spPr/>
      <dgm:t>
        <a:bodyPr/>
        <a:lstStyle/>
        <a:p>
          <a:endParaRPr lang="en-US"/>
        </a:p>
      </dgm:t>
    </dgm:pt>
    <dgm:pt modelId="{A787F924-342D-4C46-904C-7E3AA0B52D1A}" type="pres">
      <dgm:prSet presAssocID="{3F4F62EB-A3CA-4D09-8EB2-7A03888D23BE}" presName="textNode" presStyleLbl="bgShp" presStyleIdx="0" presStyleCnt="3"/>
      <dgm:spPr/>
      <dgm:t>
        <a:bodyPr/>
        <a:lstStyle/>
        <a:p>
          <a:endParaRPr lang="en-US"/>
        </a:p>
      </dgm:t>
    </dgm:pt>
    <dgm:pt modelId="{1A3FB271-298D-4FDD-A252-B5F8EB3DC92A}" type="pres">
      <dgm:prSet presAssocID="{3F4F62EB-A3CA-4D09-8EB2-7A03888D23BE}" presName="compChildNode" presStyleCnt="0"/>
      <dgm:spPr/>
    </dgm:pt>
    <dgm:pt modelId="{4C3F2E5C-00E1-47EA-BA21-735AF777D02B}" type="pres">
      <dgm:prSet presAssocID="{3F4F62EB-A3CA-4D09-8EB2-7A03888D23BE}" presName="theInnerList" presStyleCnt="0"/>
      <dgm:spPr/>
    </dgm:pt>
    <dgm:pt modelId="{E65C2328-30B4-426E-9558-47CEFDC44A1C}" type="pres">
      <dgm:prSet presAssocID="{325F0351-9295-4CC6-95E6-A46DF4B03616}" presName="childNode" presStyleLbl="node1" presStyleIdx="0" presStyleCnt="20" custLinFactY="-100000" custLinFactNeighborX="-392" custLinFactNeighborY="-18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CC992-0654-4BAE-AEDC-76BB0CC6DBB7}" type="pres">
      <dgm:prSet presAssocID="{325F0351-9295-4CC6-95E6-A46DF4B03616}" presName="aSpace2" presStyleCnt="0"/>
      <dgm:spPr/>
    </dgm:pt>
    <dgm:pt modelId="{C7586DED-9F9E-4C9A-A844-26E518038533}" type="pres">
      <dgm:prSet presAssocID="{3A0DFC96-7E70-44BA-903E-172E450A78D8}" presName="childNode" presStyleLbl="node1" presStyleIdx="1" presStyleCnt="20" custLinFactY="-95654" custLinFactNeighborX="-3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AC550-2BA5-486C-AD7F-C6A56DC7D9D0}" type="pres">
      <dgm:prSet presAssocID="{3A0DFC96-7E70-44BA-903E-172E450A78D8}" presName="aSpace2" presStyleCnt="0"/>
      <dgm:spPr/>
    </dgm:pt>
    <dgm:pt modelId="{5B29C8A0-FBDA-4377-B3F2-757ED200C3AA}" type="pres">
      <dgm:prSet presAssocID="{E8D11867-4D66-437A-86A8-F1EAAA8D6192}" presName="childNode" presStyleLbl="node1" presStyleIdx="2" presStyleCnt="20" custLinFactY="-72328" custLinFactNeighborX="-3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F6715-0B9F-41EA-A25D-C38CB651C7C7}" type="pres">
      <dgm:prSet presAssocID="{E8D11867-4D66-437A-86A8-F1EAAA8D6192}" presName="aSpace2" presStyleCnt="0"/>
      <dgm:spPr/>
    </dgm:pt>
    <dgm:pt modelId="{506E8DE9-DD78-4F20-BC78-54C7DF7A7E4B}" type="pres">
      <dgm:prSet presAssocID="{912829E9-087D-44F5-97ED-BB3D62FF15D1}" presName="childNode" presStyleLbl="node1" presStyleIdx="3" presStyleCnt="20" custLinFactY="-34665" custLinFactNeighborX="-3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9B51D-27D5-4A7D-BF9D-C91FB74045B1}" type="pres">
      <dgm:prSet presAssocID="{912829E9-087D-44F5-97ED-BB3D62FF15D1}" presName="aSpace2" presStyleCnt="0"/>
      <dgm:spPr/>
    </dgm:pt>
    <dgm:pt modelId="{4F21C51D-FC2F-4E8B-BD42-F08B5107D243}" type="pres">
      <dgm:prSet presAssocID="{E6D12747-2369-4129-A1F2-BD8FBC4DC25F}" presName="childNode" presStyleLbl="node1" presStyleIdx="4" presStyleCnt="20" custLinFactY="-17432" custLinFactNeighborX="-3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5B7BB-29BC-47AB-8886-5A8AF30F4AD8}" type="pres">
      <dgm:prSet presAssocID="{E6D12747-2369-4129-A1F2-BD8FBC4DC25F}" presName="aSpace2" presStyleCnt="0"/>
      <dgm:spPr/>
    </dgm:pt>
    <dgm:pt modelId="{44A6D9DE-83C3-4FF5-8770-ACA7B3C6374C}" type="pres">
      <dgm:prSet presAssocID="{66C65643-E9C4-4CAA-83FF-C67308F89E80}" presName="childNode" presStyleLbl="node1" presStyleIdx="5" presStyleCnt="20" custLinFactY="-200" custLinFactNeighborX="-3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535DC-4BF2-4915-8BB2-F772BDCDC989}" type="pres">
      <dgm:prSet presAssocID="{66C65643-E9C4-4CAA-83FF-C67308F89E80}" presName="aSpace2" presStyleCnt="0"/>
      <dgm:spPr/>
    </dgm:pt>
    <dgm:pt modelId="{B574E403-469E-48BD-A3E1-2B35087F54DC}" type="pres">
      <dgm:prSet presAssocID="{6CE8FC5D-7CB7-47E0-81A3-174F706DD057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4FFAF-6676-4C04-A90C-E2B7D0ED531B}" type="pres">
      <dgm:prSet presAssocID="{6CE8FC5D-7CB7-47E0-81A3-174F706DD057}" presName="aSpace2" presStyleCnt="0"/>
      <dgm:spPr/>
    </dgm:pt>
    <dgm:pt modelId="{2CC1B733-2407-430E-891A-CDD51F122F28}" type="pres">
      <dgm:prSet presAssocID="{250F00D7-DF79-4A62-B71A-65C2880C9732}" presName="childNode" presStyleLbl="node1" presStyleIdx="7" presStyleCnt="20" custLinFactY="3497" custLinFactNeighborX="-3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B2DD2-3CD8-4CC1-BD31-D49654BB7D2A}" type="pres">
      <dgm:prSet presAssocID="{250F00D7-DF79-4A62-B71A-65C2880C9732}" presName="aSpace2" presStyleCnt="0"/>
      <dgm:spPr/>
    </dgm:pt>
    <dgm:pt modelId="{5296D1CE-3D35-4308-8002-CA1512258012}" type="pres">
      <dgm:prSet presAssocID="{731A1B0F-15F5-4679-B4EB-992A51CE1B71}" presName="childNode" presStyleLbl="node1" presStyleIdx="8" presStyleCnt="20" custLinFactY="20729" custLinFactNeighborX="-3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B7E9C-CC9F-43AE-901F-FF423E642B5D}" type="pres">
      <dgm:prSet presAssocID="{3F4F62EB-A3CA-4D09-8EB2-7A03888D23BE}" presName="aSpace" presStyleCnt="0"/>
      <dgm:spPr/>
    </dgm:pt>
    <dgm:pt modelId="{42334119-4E81-438C-9906-98B235F39516}" type="pres">
      <dgm:prSet presAssocID="{02CE70A6-08D7-4395-B788-2AF01F1CDC62}" presName="compNode" presStyleCnt="0"/>
      <dgm:spPr/>
    </dgm:pt>
    <dgm:pt modelId="{A98D1A8E-09EA-4ED3-B63B-1320A110AFEC}" type="pres">
      <dgm:prSet presAssocID="{02CE70A6-08D7-4395-B788-2AF01F1CDC62}" presName="aNode" presStyleLbl="bgShp" presStyleIdx="1" presStyleCnt="3"/>
      <dgm:spPr/>
      <dgm:t>
        <a:bodyPr/>
        <a:lstStyle/>
        <a:p>
          <a:endParaRPr lang="en-US"/>
        </a:p>
      </dgm:t>
    </dgm:pt>
    <dgm:pt modelId="{A4C4254D-2F02-4F85-AD7C-33741D42FBD5}" type="pres">
      <dgm:prSet presAssocID="{02CE70A6-08D7-4395-B788-2AF01F1CDC62}" presName="textNode" presStyleLbl="bgShp" presStyleIdx="1" presStyleCnt="3"/>
      <dgm:spPr/>
      <dgm:t>
        <a:bodyPr/>
        <a:lstStyle/>
        <a:p>
          <a:endParaRPr lang="en-US"/>
        </a:p>
      </dgm:t>
    </dgm:pt>
    <dgm:pt modelId="{FBE258C6-0E6B-4D5A-B74D-4FBDC3708DBF}" type="pres">
      <dgm:prSet presAssocID="{02CE70A6-08D7-4395-B788-2AF01F1CDC62}" presName="compChildNode" presStyleCnt="0"/>
      <dgm:spPr/>
    </dgm:pt>
    <dgm:pt modelId="{9BC0C245-3D0F-4BD0-97EF-883A72E23FC8}" type="pres">
      <dgm:prSet presAssocID="{02CE70A6-08D7-4395-B788-2AF01F1CDC62}" presName="theInnerList" presStyleCnt="0"/>
      <dgm:spPr/>
    </dgm:pt>
    <dgm:pt modelId="{DF34301A-33C4-4362-872F-A2885D0EFB62}" type="pres">
      <dgm:prSet presAssocID="{F5B31541-ADFB-4ECD-A652-DF6C4F076B50}" presName="childNode" presStyleLbl="node1" presStyleIdx="9" presStyleCnt="20" custScaleY="193986" custLinFactY="-152675" custLinFactNeighborX="137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53E44-7FB9-4659-8DAD-E491AF79F13F}" type="pres">
      <dgm:prSet presAssocID="{F5B31541-ADFB-4ECD-A652-DF6C4F076B50}" presName="aSpace2" presStyleCnt="0"/>
      <dgm:spPr/>
    </dgm:pt>
    <dgm:pt modelId="{E4534C9D-FC59-479E-997B-C89583186258}" type="pres">
      <dgm:prSet presAssocID="{815F03AC-E736-48FE-B128-387BC793A720}" presName="childNode" presStyleLbl="node1" presStyleIdx="10" presStyleCnt="20" custScaleY="140383" custLinFactY="-134294" custLinFactNeighborX="137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B9734-4481-44CB-B8C4-15892B2FAE0D}" type="pres">
      <dgm:prSet presAssocID="{815F03AC-E736-48FE-B128-387BC793A720}" presName="aSpace2" presStyleCnt="0"/>
      <dgm:spPr/>
    </dgm:pt>
    <dgm:pt modelId="{DC2C6516-AA6C-4DBA-9E45-02FF488E2DFE}" type="pres">
      <dgm:prSet presAssocID="{239CE23E-F716-4000-B43F-035E5A62200F}" presName="childNode" presStyleLbl="node1" presStyleIdx="11" presStyleCnt="20" custLinFactY="-100270" custLinFactNeighborX="137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A2545-FEFF-43E2-B7D1-E7AC5EB97F18}" type="pres">
      <dgm:prSet presAssocID="{239CE23E-F716-4000-B43F-035E5A62200F}" presName="aSpace2" presStyleCnt="0"/>
      <dgm:spPr/>
    </dgm:pt>
    <dgm:pt modelId="{A0EE926B-8588-4487-B961-7B28F4483FA6}" type="pres">
      <dgm:prSet presAssocID="{430DD6F8-3E71-4CEB-8303-26241B46FC0A}" presName="childNode" presStyleLbl="node1" presStyleIdx="12" presStyleCnt="20" custScaleY="202995" custLinFactY="-90592" custLinFactNeighborX="137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F610B-8C6F-4557-ACCB-9BD0C49C676A}" type="pres">
      <dgm:prSet presAssocID="{430DD6F8-3E71-4CEB-8303-26241B46FC0A}" presName="aSpace2" presStyleCnt="0"/>
      <dgm:spPr/>
    </dgm:pt>
    <dgm:pt modelId="{20E1E743-34C6-4366-B25F-128FBCE9656E}" type="pres">
      <dgm:prSet presAssocID="{B0C00D31-9786-4AC4-B21E-DC7F8A3681C5}" presName="childNode" presStyleLbl="node1" presStyleIdx="13" presStyleCnt="20" custScaleY="188267" custLinFactY="-70976" custLinFactNeighborX="137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673A-432B-4599-B0A8-53BC20E5D6C7}" type="pres">
      <dgm:prSet presAssocID="{B0C00D31-9786-4AC4-B21E-DC7F8A3681C5}" presName="aSpace2" presStyleCnt="0"/>
      <dgm:spPr/>
    </dgm:pt>
    <dgm:pt modelId="{71E42A01-4E19-45CE-8BCA-A5F76D39BAD4}" type="pres">
      <dgm:prSet presAssocID="{F3949ABA-8E47-49FF-8FA2-41D2F77B4674}" presName="childNode" presStyleLbl="node1" presStyleIdx="14" presStyleCnt="20" custScaleY="215704" custLinFactY="-5487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61985-FC9F-4125-92B1-10F9A4FA10AA}" type="pres">
      <dgm:prSet presAssocID="{F3949ABA-8E47-49FF-8FA2-41D2F77B4674}" presName="aSpace2" presStyleCnt="0"/>
      <dgm:spPr/>
    </dgm:pt>
    <dgm:pt modelId="{EE26C6D4-A312-4F44-B50A-24A8B71DD670}" type="pres">
      <dgm:prSet presAssocID="{571159F9-A356-43BE-8897-78A4CC5079F0}" presName="childNode" presStyleLbl="node1" presStyleIdx="15" presStyleCnt="20" custLinFactY="-351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64446-C5ED-41D6-A92C-09E045291341}" type="pres">
      <dgm:prSet presAssocID="{571159F9-A356-43BE-8897-78A4CC5079F0}" presName="aSpace2" presStyleCnt="0"/>
      <dgm:spPr/>
    </dgm:pt>
    <dgm:pt modelId="{BA73738C-A22C-4628-9A67-B27AE64ACC25}" type="pres">
      <dgm:prSet presAssocID="{FD54D81E-0A22-4155-A5F9-25F379C08BDE}" presName="childNode" presStyleLbl="node1" presStyleIdx="16" presStyleCnt="20" custLinFactNeighborY="-91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9496D-E481-4DBD-A26F-254111D04308}" type="pres">
      <dgm:prSet presAssocID="{FD54D81E-0A22-4155-A5F9-25F379C08BDE}" presName="aSpace2" presStyleCnt="0"/>
      <dgm:spPr/>
    </dgm:pt>
    <dgm:pt modelId="{04A1EF0A-8F90-497B-A2F2-0FD4FFE6E494}" type="pres">
      <dgm:prSet presAssocID="{F955764E-C5C4-4376-86FF-C376590A6842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E5F3-071C-4941-BF9F-1009AF078FC7}" type="pres">
      <dgm:prSet presAssocID="{02CE70A6-08D7-4395-B788-2AF01F1CDC62}" presName="aSpace" presStyleCnt="0"/>
      <dgm:spPr/>
    </dgm:pt>
    <dgm:pt modelId="{662690C0-2295-4801-A4BD-5069F3E5CD99}" type="pres">
      <dgm:prSet presAssocID="{DBEC230A-BF04-4537-85F0-AFC4B9520569}" presName="compNode" presStyleCnt="0"/>
      <dgm:spPr/>
    </dgm:pt>
    <dgm:pt modelId="{C2AC2646-4B82-42D7-BDAC-522210F82B1D}" type="pres">
      <dgm:prSet presAssocID="{DBEC230A-BF04-4537-85F0-AFC4B9520569}" presName="aNode" presStyleLbl="bgShp" presStyleIdx="2" presStyleCnt="3"/>
      <dgm:spPr/>
      <dgm:t>
        <a:bodyPr/>
        <a:lstStyle/>
        <a:p>
          <a:endParaRPr lang="en-US"/>
        </a:p>
      </dgm:t>
    </dgm:pt>
    <dgm:pt modelId="{42C22AAB-A10A-4072-BFE9-82AB3B3E44F5}" type="pres">
      <dgm:prSet presAssocID="{DBEC230A-BF04-4537-85F0-AFC4B9520569}" presName="textNode" presStyleLbl="bgShp" presStyleIdx="2" presStyleCnt="3"/>
      <dgm:spPr/>
      <dgm:t>
        <a:bodyPr/>
        <a:lstStyle/>
        <a:p>
          <a:endParaRPr lang="en-US"/>
        </a:p>
      </dgm:t>
    </dgm:pt>
    <dgm:pt modelId="{3F5B3B4C-7F0D-4326-B767-AA70A064A012}" type="pres">
      <dgm:prSet presAssocID="{DBEC230A-BF04-4537-85F0-AFC4B9520569}" presName="compChildNode" presStyleCnt="0"/>
      <dgm:spPr/>
    </dgm:pt>
    <dgm:pt modelId="{7E4EDF0C-BBE3-4F01-93D8-09546B031A81}" type="pres">
      <dgm:prSet presAssocID="{DBEC230A-BF04-4537-85F0-AFC4B9520569}" presName="theInnerList" presStyleCnt="0"/>
      <dgm:spPr/>
    </dgm:pt>
    <dgm:pt modelId="{BFB651B4-DBA9-4442-A4E1-77A6A5796604}" type="pres">
      <dgm:prSet presAssocID="{F81239EA-E2D2-4E31-9BAF-634E776801BA}" presName="childNode" presStyleLbl="node1" presStyleIdx="18" presStyleCnt="20" custLinFactNeighborX="626" custLinFactNeighborY="-66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DA7B1-DAF2-4269-9E23-62106971E2B6}" type="pres">
      <dgm:prSet presAssocID="{F81239EA-E2D2-4E31-9BAF-634E776801BA}" presName="aSpace2" presStyleCnt="0"/>
      <dgm:spPr/>
    </dgm:pt>
    <dgm:pt modelId="{A147D13C-0247-4EC0-9D33-CCB8DA7A7810}" type="pres">
      <dgm:prSet presAssocID="{00ADDAC6-EDED-49D9-88CD-9CE74A7C151C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8F056-6B4C-497D-B74F-0219232D931E}" srcId="{02CE70A6-08D7-4395-B788-2AF01F1CDC62}" destId="{FD54D81E-0A22-4155-A5F9-25F379C08BDE}" srcOrd="7" destOrd="0" parTransId="{81F847FD-92D4-4345-BEA1-596B7664A5C8}" sibTransId="{8BAC4A71-3C0D-4296-B71A-C6E58BBF1E02}"/>
    <dgm:cxn modelId="{32EA8919-D3AF-473C-9B5D-76F702D57363}" srcId="{3F4F62EB-A3CA-4D09-8EB2-7A03888D23BE}" destId="{325F0351-9295-4CC6-95E6-A46DF4B03616}" srcOrd="0" destOrd="0" parTransId="{FB21CD49-5008-4B48-999B-7D41030A2991}" sibTransId="{678D8B13-3324-4187-81C2-A37EA3806016}"/>
    <dgm:cxn modelId="{12ECCC0C-B452-4BB8-9ADC-1DFC93DFE546}" srcId="{02CE70A6-08D7-4395-B788-2AF01F1CDC62}" destId="{430DD6F8-3E71-4CEB-8303-26241B46FC0A}" srcOrd="3" destOrd="0" parTransId="{B9123C15-B54D-460C-A269-516E0063D90D}" sibTransId="{B437C86B-AA6C-4AAD-8EF1-9EE1520865C5}"/>
    <dgm:cxn modelId="{5FA5684A-1CD1-4DC4-99B0-1E9BE9834F0B}" srcId="{DBEC230A-BF04-4537-85F0-AFC4B9520569}" destId="{00ADDAC6-EDED-49D9-88CD-9CE74A7C151C}" srcOrd="1" destOrd="0" parTransId="{62B47DCB-86AA-4584-A9DF-CB236AB8882F}" sibTransId="{53BF5DE3-EAE7-4143-AAF0-AEB5FF5EC061}"/>
    <dgm:cxn modelId="{A057C7A4-619F-41D0-B2E4-75A587758F1F}" type="presOf" srcId="{3F4F62EB-A3CA-4D09-8EB2-7A03888D23BE}" destId="{A787F924-342D-4C46-904C-7E3AA0B52D1A}" srcOrd="1" destOrd="0" presId="urn:microsoft.com/office/officeart/2005/8/layout/lProcess2"/>
    <dgm:cxn modelId="{C54FC0F3-25DD-4A48-9038-F483597B3659}" srcId="{ED71F7BA-8E17-44E7-B526-CAA729E6A8F0}" destId="{02CE70A6-08D7-4395-B788-2AF01F1CDC62}" srcOrd="1" destOrd="0" parTransId="{71B3AB9B-C676-4C10-B3BB-8651F526122D}" sibTransId="{2AE87885-8BA5-4632-A00A-80B86E7EA9EA}"/>
    <dgm:cxn modelId="{99260A89-EE97-4C75-8F70-AE403405C553}" type="presOf" srcId="{912829E9-087D-44F5-97ED-BB3D62FF15D1}" destId="{506E8DE9-DD78-4F20-BC78-54C7DF7A7E4B}" srcOrd="0" destOrd="0" presId="urn:microsoft.com/office/officeart/2005/8/layout/lProcess2"/>
    <dgm:cxn modelId="{A6CFA6AB-AB65-4CD7-83AE-69E4A9C4F277}" type="presOf" srcId="{F5B31541-ADFB-4ECD-A652-DF6C4F076B50}" destId="{DF34301A-33C4-4362-872F-A2885D0EFB62}" srcOrd="0" destOrd="0" presId="urn:microsoft.com/office/officeart/2005/8/layout/lProcess2"/>
    <dgm:cxn modelId="{9E4366F8-06EB-4A0B-8766-0E75D45DB3CE}" type="presOf" srcId="{325F0351-9295-4CC6-95E6-A46DF4B03616}" destId="{E65C2328-30B4-426E-9558-47CEFDC44A1C}" srcOrd="0" destOrd="0" presId="urn:microsoft.com/office/officeart/2005/8/layout/lProcess2"/>
    <dgm:cxn modelId="{FB6CAAE2-B7B0-4484-B3D0-BE0078187A3C}" type="presOf" srcId="{571159F9-A356-43BE-8897-78A4CC5079F0}" destId="{EE26C6D4-A312-4F44-B50A-24A8B71DD670}" srcOrd="0" destOrd="0" presId="urn:microsoft.com/office/officeart/2005/8/layout/lProcess2"/>
    <dgm:cxn modelId="{8E0C37D2-676B-4CD1-9C54-D0368338C312}" type="presOf" srcId="{F3949ABA-8E47-49FF-8FA2-41D2F77B4674}" destId="{71E42A01-4E19-45CE-8BCA-A5F76D39BAD4}" srcOrd="0" destOrd="0" presId="urn:microsoft.com/office/officeart/2005/8/layout/lProcess2"/>
    <dgm:cxn modelId="{E568578E-737A-4035-A889-9D60C377F96B}" srcId="{ED71F7BA-8E17-44E7-B526-CAA729E6A8F0}" destId="{DBEC230A-BF04-4537-85F0-AFC4B9520569}" srcOrd="2" destOrd="0" parTransId="{1BA3FD47-4C30-450D-83A6-2F9111B6D67C}" sibTransId="{0CE17D93-988A-4F9C-9B82-EB352AAE5787}"/>
    <dgm:cxn modelId="{E4E91A06-0410-46EC-A79C-68707FE4E627}" type="presOf" srcId="{66C65643-E9C4-4CAA-83FF-C67308F89E80}" destId="{44A6D9DE-83C3-4FF5-8770-ACA7B3C6374C}" srcOrd="0" destOrd="0" presId="urn:microsoft.com/office/officeart/2005/8/layout/lProcess2"/>
    <dgm:cxn modelId="{002F51CE-7693-43E5-92B5-8C8CDA5CFAFA}" type="presOf" srcId="{E8D11867-4D66-437A-86A8-F1EAAA8D6192}" destId="{5B29C8A0-FBDA-4377-B3F2-757ED200C3AA}" srcOrd="0" destOrd="0" presId="urn:microsoft.com/office/officeart/2005/8/layout/lProcess2"/>
    <dgm:cxn modelId="{F627BDC1-DB58-4B49-A72B-04CC81328FAC}" srcId="{02CE70A6-08D7-4395-B788-2AF01F1CDC62}" destId="{F3949ABA-8E47-49FF-8FA2-41D2F77B4674}" srcOrd="5" destOrd="0" parTransId="{AA548429-18E6-4B7B-932E-657B08E57681}" sibTransId="{906F0E3E-EB7B-4F29-A42B-7220682226DA}"/>
    <dgm:cxn modelId="{8E15B4D6-DB19-4FCE-AA4D-F3CA04196FBD}" srcId="{3F4F62EB-A3CA-4D09-8EB2-7A03888D23BE}" destId="{6CE8FC5D-7CB7-47E0-81A3-174F706DD057}" srcOrd="6" destOrd="0" parTransId="{E2F6496D-E91E-45FB-99F3-F8D48FFA58F9}" sibTransId="{B708F0DA-619B-4BD6-A287-5621ACC03C06}"/>
    <dgm:cxn modelId="{27E85330-AB87-4C3E-8716-BD2206E47F4A}" type="presOf" srcId="{B0C00D31-9786-4AC4-B21E-DC7F8A3681C5}" destId="{20E1E743-34C6-4366-B25F-128FBCE9656E}" srcOrd="0" destOrd="0" presId="urn:microsoft.com/office/officeart/2005/8/layout/lProcess2"/>
    <dgm:cxn modelId="{2716D01F-A169-48C8-A03E-42D201A55625}" srcId="{02CE70A6-08D7-4395-B788-2AF01F1CDC62}" destId="{239CE23E-F716-4000-B43F-035E5A62200F}" srcOrd="2" destOrd="0" parTransId="{0B600696-3B16-4438-96EF-4DB1B350CB71}" sibTransId="{7FD7F70E-5E70-43C3-A789-F588F3F4771B}"/>
    <dgm:cxn modelId="{5B8457ED-8E84-472D-904D-1FA5179DC872}" srcId="{ED71F7BA-8E17-44E7-B526-CAA729E6A8F0}" destId="{3F4F62EB-A3CA-4D09-8EB2-7A03888D23BE}" srcOrd="0" destOrd="0" parTransId="{C85350B0-BC0F-4923-B25E-8285BB70246C}" sibTransId="{D2FDA489-3509-4737-BA2B-623D840E9D56}"/>
    <dgm:cxn modelId="{6AD2D0EF-E6F6-4698-8311-39620C0F3926}" type="presOf" srcId="{F955764E-C5C4-4376-86FF-C376590A6842}" destId="{04A1EF0A-8F90-497B-A2F2-0FD4FFE6E494}" srcOrd="0" destOrd="0" presId="urn:microsoft.com/office/officeart/2005/8/layout/lProcess2"/>
    <dgm:cxn modelId="{9AA35A4D-E198-462C-8B3B-41378DD9EA3E}" type="presOf" srcId="{DBEC230A-BF04-4537-85F0-AFC4B9520569}" destId="{C2AC2646-4B82-42D7-BDAC-522210F82B1D}" srcOrd="0" destOrd="0" presId="urn:microsoft.com/office/officeart/2005/8/layout/lProcess2"/>
    <dgm:cxn modelId="{C97A3C56-56F2-4D21-A4F5-52BA0B26D663}" srcId="{3F4F62EB-A3CA-4D09-8EB2-7A03888D23BE}" destId="{E8D11867-4D66-437A-86A8-F1EAAA8D6192}" srcOrd="2" destOrd="0" parTransId="{D18D9C2A-1EE5-48EF-8C5F-730E529AF87B}" sibTransId="{493A55C4-5F6F-4F93-BD3C-80D1B81BC5E0}"/>
    <dgm:cxn modelId="{CF4E2289-B6D5-4C30-88FD-E64A24486300}" srcId="{3F4F62EB-A3CA-4D09-8EB2-7A03888D23BE}" destId="{66C65643-E9C4-4CAA-83FF-C67308F89E80}" srcOrd="5" destOrd="0" parTransId="{46F27A32-17DB-422B-B98A-A6CB3F413032}" sibTransId="{1D1A0189-65B8-4395-A514-66A6058DA0E7}"/>
    <dgm:cxn modelId="{96BE0751-DC1F-4543-B1A2-09B659262020}" srcId="{02CE70A6-08D7-4395-B788-2AF01F1CDC62}" destId="{B0C00D31-9786-4AC4-B21E-DC7F8A3681C5}" srcOrd="4" destOrd="0" parTransId="{4C24817E-A1F4-4885-8763-9C5350F7365E}" sibTransId="{B4BBED5C-A5E1-4255-9BDC-4FAC9DD41349}"/>
    <dgm:cxn modelId="{65B4229F-DF17-4E4E-82F2-66C70F50BA29}" srcId="{02CE70A6-08D7-4395-B788-2AF01F1CDC62}" destId="{815F03AC-E736-48FE-B128-387BC793A720}" srcOrd="1" destOrd="0" parTransId="{4A0BB998-1BBD-4B93-8043-CDA058B0AB44}" sibTransId="{12239213-EB36-4EC8-96A1-F6130E97CB02}"/>
    <dgm:cxn modelId="{DB654AB4-6CE3-4924-8A44-C7206955DC9B}" type="presOf" srcId="{430DD6F8-3E71-4CEB-8303-26241B46FC0A}" destId="{A0EE926B-8588-4487-B961-7B28F4483FA6}" srcOrd="0" destOrd="0" presId="urn:microsoft.com/office/officeart/2005/8/layout/lProcess2"/>
    <dgm:cxn modelId="{6670A8D5-EA40-439E-B1A7-7B0F921427A0}" type="presOf" srcId="{FD54D81E-0A22-4155-A5F9-25F379C08BDE}" destId="{BA73738C-A22C-4628-9A67-B27AE64ACC25}" srcOrd="0" destOrd="0" presId="urn:microsoft.com/office/officeart/2005/8/layout/lProcess2"/>
    <dgm:cxn modelId="{628937B9-5176-478F-8E21-9A69246B99C1}" type="presOf" srcId="{731A1B0F-15F5-4679-B4EB-992A51CE1B71}" destId="{5296D1CE-3D35-4308-8002-CA1512258012}" srcOrd="0" destOrd="0" presId="urn:microsoft.com/office/officeart/2005/8/layout/lProcess2"/>
    <dgm:cxn modelId="{8F57CA0D-66A5-4AD6-98B6-EB9AA8340E71}" srcId="{02CE70A6-08D7-4395-B788-2AF01F1CDC62}" destId="{F955764E-C5C4-4376-86FF-C376590A6842}" srcOrd="8" destOrd="0" parTransId="{FFFC0B3E-52FF-43CA-BA37-9C1F6E4486FA}" sibTransId="{06625B8A-AFFE-4E93-9FC0-5FFB6BD2A2A7}"/>
    <dgm:cxn modelId="{3863999B-1F5D-4145-A944-57B6403FE91C}" srcId="{3F4F62EB-A3CA-4D09-8EB2-7A03888D23BE}" destId="{3A0DFC96-7E70-44BA-903E-172E450A78D8}" srcOrd="1" destOrd="0" parTransId="{00B86070-EB0E-47C0-8BDD-22965F956E6A}" sibTransId="{D9DBA6B2-9B35-4633-A7E8-2A2048E80346}"/>
    <dgm:cxn modelId="{42DE8799-BE15-4B81-A498-B083C13A47E4}" type="presOf" srcId="{250F00D7-DF79-4A62-B71A-65C2880C9732}" destId="{2CC1B733-2407-430E-891A-CDD51F122F28}" srcOrd="0" destOrd="0" presId="urn:microsoft.com/office/officeart/2005/8/layout/lProcess2"/>
    <dgm:cxn modelId="{C12865DE-49D6-451B-B67F-5999C74D754E}" srcId="{02CE70A6-08D7-4395-B788-2AF01F1CDC62}" destId="{571159F9-A356-43BE-8897-78A4CC5079F0}" srcOrd="6" destOrd="0" parTransId="{77DD12C7-C7F1-48EF-A3D5-7BEC227F259D}" sibTransId="{D48BEEEB-751F-4EA7-B3D9-BA2F99E74CDB}"/>
    <dgm:cxn modelId="{6995AB72-861E-4A0F-8D58-ADB58F41E145}" type="presOf" srcId="{815F03AC-E736-48FE-B128-387BC793A720}" destId="{E4534C9D-FC59-479E-997B-C89583186258}" srcOrd="0" destOrd="0" presId="urn:microsoft.com/office/officeart/2005/8/layout/lProcess2"/>
    <dgm:cxn modelId="{E0BCE37C-4670-436F-8453-EDD90D2808AB}" type="presOf" srcId="{E6D12747-2369-4129-A1F2-BD8FBC4DC25F}" destId="{4F21C51D-FC2F-4E8B-BD42-F08B5107D243}" srcOrd="0" destOrd="0" presId="urn:microsoft.com/office/officeart/2005/8/layout/lProcess2"/>
    <dgm:cxn modelId="{F83E6F79-A16D-4DD4-B931-670254911DAC}" srcId="{3F4F62EB-A3CA-4D09-8EB2-7A03888D23BE}" destId="{E6D12747-2369-4129-A1F2-BD8FBC4DC25F}" srcOrd="4" destOrd="0" parTransId="{1B3F44BD-A54D-4082-82C2-1A214739C0FF}" sibTransId="{663166F3-E845-470A-BA26-C2A186C048F2}"/>
    <dgm:cxn modelId="{8FE60FD1-2C04-45AB-B0EF-DCB172B2153B}" srcId="{02CE70A6-08D7-4395-B788-2AF01F1CDC62}" destId="{F5B31541-ADFB-4ECD-A652-DF6C4F076B50}" srcOrd="0" destOrd="0" parTransId="{FC438552-F268-4801-9647-1C4A88B827C6}" sibTransId="{7E045398-A8BF-4687-AC5E-FC47A6B9F0CD}"/>
    <dgm:cxn modelId="{1F421225-BF01-4FFE-941B-B09ACAEDF9E1}" type="presOf" srcId="{3A0DFC96-7E70-44BA-903E-172E450A78D8}" destId="{C7586DED-9F9E-4C9A-A844-26E518038533}" srcOrd="0" destOrd="0" presId="urn:microsoft.com/office/officeart/2005/8/layout/lProcess2"/>
    <dgm:cxn modelId="{9A75D74F-82E3-43AE-A254-FDE4FF1AE3A3}" srcId="{3F4F62EB-A3CA-4D09-8EB2-7A03888D23BE}" destId="{912829E9-087D-44F5-97ED-BB3D62FF15D1}" srcOrd="3" destOrd="0" parTransId="{20F4935E-1770-40F1-9140-F64BD3B75FFC}" sibTransId="{AC1B829D-6116-4EDC-93E2-FB02A9C6B689}"/>
    <dgm:cxn modelId="{E87EFF19-06E6-4CBB-BC4B-871CC19C34C0}" srcId="{3F4F62EB-A3CA-4D09-8EB2-7A03888D23BE}" destId="{731A1B0F-15F5-4679-B4EB-992A51CE1B71}" srcOrd="8" destOrd="0" parTransId="{EFBEAABB-B194-4185-AFDB-7893FC64D7C6}" sibTransId="{AABA4634-27D4-49D4-95BF-66D34FADBDD6}"/>
    <dgm:cxn modelId="{D008999D-EFFD-4760-A300-264E00BF91A9}" type="presOf" srcId="{F81239EA-E2D2-4E31-9BAF-634E776801BA}" destId="{BFB651B4-DBA9-4442-A4E1-77A6A5796604}" srcOrd="0" destOrd="0" presId="urn:microsoft.com/office/officeart/2005/8/layout/lProcess2"/>
    <dgm:cxn modelId="{EC4B3BF1-6E82-4945-B054-CA4B4DD172B2}" srcId="{3F4F62EB-A3CA-4D09-8EB2-7A03888D23BE}" destId="{250F00D7-DF79-4A62-B71A-65C2880C9732}" srcOrd="7" destOrd="0" parTransId="{DFC13F3F-0BFD-45C3-86E7-C603C7500F7A}" sibTransId="{6592C3C1-D9FF-42B1-AA1F-B1FB8F8D0FF6}"/>
    <dgm:cxn modelId="{CB4E2024-B231-4EBA-929E-B854DFE6CA5B}" type="presOf" srcId="{6CE8FC5D-7CB7-47E0-81A3-174F706DD057}" destId="{B574E403-469E-48BD-A3E1-2B35087F54DC}" srcOrd="0" destOrd="0" presId="urn:microsoft.com/office/officeart/2005/8/layout/lProcess2"/>
    <dgm:cxn modelId="{BA5ADA3A-CB32-4742-B196-F9FF8D416257}" type="presOf" srcId="{02CE70A6-08D7-4395-B788-2AF01F1CDC62}" destId="{A98D1A8E-09EA-4ED3-B63B-1320A110AFEC}" srcOrd="0" destOrd="0" presId="urn:microsoft.com/office/officeart/2005/8/layout/lProcess2"/>
    <dgm:cxn modelId="{22B23D77-1735-462E-B17F-1AD610EBCFEA}" type="presOf" srcId="{02CE70A6-08D7-4395-B788-2AF01F1CDC62}" destId="{A4C4254D-2F02-4F85-AD7C-33741D42FBD5}" srcOrd="1" destOrd="0" presId="urn:microsoft.com/office/officeart/2005/8/layout/lProcess2"/>
    <dgm:cxn modelId="{540B68F1-553F-4467-B8C5-BAADFE887677}" type="presOf" srcId="{3F4F62EB-A3CA-4D09-8EB2-7A03888D23BE}" destId="{8B155E6F-FF1B-4E55-8F44-2172BEDC3DCB}" srcOrd="0" destOrd="0" presId="urn:microsoft.com/office/officeart/2005/8/layout/lProcess2"/>
    <dgm:cxn modelId="{E93A5757-988C-4CC8-BCEF-02489F67C951}" type="presOf" srcId="{00ADDAC6-EDED-49D9-88CD-9CE74A7C151C}" destId="{A147D13C-0247-4EC0-9D33-CCB8DA7A7810}" srcOrd="0" destOrd="0" presId="urn:microsoft.com/office/officeart/2005/8/layout/lProcess2"/>
    <dgm:cxn modelId="{5459CF8F-4094-43E1-AE76-7855521C9FFB}" type="presOf" srcId="{DBEC230A-BF04-4537-85F0-AFC4B9520569}" destId="{42C22AAB-A10A-4072-BFE9-82AB3B3E44F5}" srcOrd="1" destOrd="0" presId="urn:microsoft.com/office/officeart/2005/8/layout/lProcess2"/>
    <dgm:cxn modelId="{5B52F165-391E-45A2-937B-A1AD02A93E5A}" type="presOf" srcId="{ED71F7BA-8E17-44E7-B526-CAA729E6A8F0}" destId="{3190384C-EBA9-482A-936C-C89D1A012E0F}" srcOrd="0" destOrd="0" presId="urn:microsoft.com/office/officeart/2005/8/layout/lProcess2"/>
    <dgm:cxn modelId="{EE977850-21A3-482B-9F89-BFE2A57B1F12}" srcId="{DBEC230A-BF04-4537-85F0-AFC4B9520569}" destId="{F81239EA-E2D2-4E31-9BAF-634E776801BA}" srcOrd="0" destOrd="0" parTransId="{D03C60BE-2C8A-444E-8009-AB1C867CD1D6}" sibTransId="{AA9DD576-9C49-4DBB-B73B-67390F4747C4}"/>
    <dgm:cxn modelId="{35A4BB0C-F611-48F7-B715-C36875D05F95}" type="presOf" srcId="{239CE23E-F716-4000-B43F-035E5A62200F}" destId="{DC2C6516-AA6C-4DBA-9E45-02FF488E2DFE}" srcOrd="0" destOrd="0" presId="urn:microsoft.com/office/officeart/2005/8/layout/lProcess2"/>
    <dgm:cxn modelId="{57EA8430-4587-4C4B-A28C-48C1D65D672F}" type="presParOf" srcId="{3190384C-EBA9-482A-936C-C89D1A012E0F}" destId="{408EC485-6C07-4826-B601-AB0F4E00DD1E}" srcOrd="0" destOrd="0" presId="urn:microsoft.com/office/officeart/2005/8/layout/lProcess2"/>
    <dgm:cxn modelId="{F4FA0B39-2989-4B9B-BE1C-3433D8995FD9}" type="presParOf" srcId="{408EC485-6C07-4826-B601-AB0F4E00DD1E}" destId="{8B155E6F-FF1B-4E55-8F44-2172BEDC3DCB}" srcOrd="0" destOrd="0" presId="urn:microsoft.com/office/officeart/2005/8/layout/lProcess2"/>
    <dgm:cxn modelId="{CFAA5B0D-A650-41F2-90EB-4D6800B608CD}" type="presParOf" srcId="{408EC485-6C07-4826-B601-AB0F4E00DD1E}" destId="{A787F924-342D-4C46-904C-7E3AA0B52D1A}" srcOrd="1" destOrd="0" presId="urn:microsoft.com/office/officeart/2005/8/layout/lProcess2"/>
    <dgm:cxn modelId="{48DBBAA8-5CD7-4C1A-BE0B-775D8CACAB03}" type="presParOf" srcId="{408EC485-6C07-4826-B601-AB0F4E00DD1E}" destId="{1A3FB271-298D-4FDD-A252-B5F8EB3DC92A}" srcOrd="2" destOrd="0" presId="urn:microsoft.com/office/officeart/2005/8/layout/lProcess2"/>
    <dgm:cxn modelId="{5492C128-E685-48F6-80D4-63E6A50EF9B4}" type="presParOf" srcId="{1A3FB271-298D-4FDD-A252-B5F8EB3DC92A}" destId="{4C3F2E5C-00E1-47EA-BA21-735AF777D02B}" srcOrd="0" destOrd="0" presId="urn:microsoft.com/office/officeart/2005/8/layout/lProcess2"/>
    <dgm:cxn modelId="{13648F6B-7BF7-47CF-891B-334F9FD51471}" type="presParOf" srcId="{4C3F2E5C-00E1-47EA-BA21-735AF777D02B}" destId="{E65C2328-30B4-426E-9558-47CEFDC44A1C}" srcOrd="0" destOrd="0" presId="urn:microsoft.com/office/officeart/2005/8/layout/lProcess2"/>
    <dgm:cxn modelId="{F0527D1D-46F4-40C4-BBA2-E0952496EB01}" type="presParOf" srcId="{4C3F2E5C-00E1-47EA-BA21-735AF777D02B}" destId="{B5ACC992-0654-4BAE-AEDC-76BB0CC6DBB7}" srcOrd="1" destOrd="0" presId="urn:microsoft.com/office/officeart/2005/8/layout/lProcess2"/>
    <dgm:cxn modelId="{C0A92AA7-E047-4C29-AD35-6C57A40A1EA7}" type="presParOf" srcId="{4C3F2E5C-00E1-47EA-BA21-735AF777D02B}" destId="{C7586DED-9F9E-4C9A-A844-26E518038533}" srcOrd="2" destOrd="0" presId="urn:microsoft.com/office/officeart/2005/8/layout/lProcess2"/>
    <dgm:cxn modelId="{2EE5BA6E-81D7-4CC0-9851-42FF0B332F64}" type="presParOf" srcId="{4C3F2E5C-00E1-47EA-BA21-735AF777D02B}" destId="{0CBAC550-2BA5-486C-AD7F-C6A56DC7D9D0}" srcOrd="3" destOrd="0" presId="urn:microsoft.com/office/officeart/2005/8/layout/lProcess2"/>
    <dgm:cxn modelId="{703F8E63-51FB-4862-8465-9221D0B81076}" type="presParOf" srcId="{4C3F2E5C-00E1-47EA-BA21-735AF777D02B}" destId="{5B29C8A0-FBDA-4377-B3F2-757ED200C3AA}" srcOrd="4" destOrd="0" presId="urn:microsoft.com/office/officeart/2005/8/layout/lProcess2"/>
    <dgm:cxn modelId="{2F95A971-3E1A-4D81-8C0E-2E80C2CCECAF}" type="presParOf" srcId="{4C3F2E5C-00E1-47EA-BA21-735AF777D02B}" destId="{F32F6715-0B9F-41EA-A25D-C38CB651C7C7}" srcOrd="5" destOrd="0" presId="urn:microsoft.com/office/officeart/2005/8/layout/lProcess2"/>
    <dgm:cxn modelId="{B995C589-4988-4E6A-9E1E-FE65DBBFFE0B}" type="presParOf" srcId="{4C3F2E5C-00E1-47EA-BA21-735AF777D02B}" destId="{506E8DE9-DD78-4F20-BC78-54C7DF7A7E4B}" srcOrd="6" destOrd="0" presId="urn:microsoft.com/office/officeart/2005/8/layout/lProcess2"/>
    <dgm:cxn modelId="{AF6CA9D6-42E6-4420-8AC9-FCD6CBCC6590}" type="presParOf" srcId="{4C3F2E5C-00E1-47EA-BA21-735AF777D02B}" destId="{75F9B51D-27D5-4A7D-BF9D-C91FB74045B1}" srcOrd="7" destOrd="0" presId="urn:microsoft.com/office/officeart/2005/8/layout/lProcess2"/>
    <dgm:cxn modelId="{7F8DA582-66E6-4723-9093-8727CCA2754B}" type="presParOf" srcId="{4C3F2E5C-00E1-47EA-BA21-735AF777D02B}" destId="{4F21C51D-FC2F-4E8B-BD42-F08B5107D243}" srcOrd="8" destOrd="0" presId="urn:microsoft.com/office/officeart/2005/8/layout/lProcess2"/>
    <dgm:cxn modelId="{F7B8B54E-45E2-4230-BCD8-F96593E2AE7C}" type="presParOf" srcId="{4C3F2E5C-00E1-47EA-BA21-735AF777D02B}" destId="{3EE5B7BB-29BC-47AB-8886-5A8AF30F4AD8}" srcOrd="9" destOrd="0" presId="urn:microsoft.com/office/officeart/2005/8/layout/lProcess2"/>
    <dgm:cxn modelId="{8555D739-7DE0-4C30-9E29-6BE8B4ED0E82}" type="presParOf" srcId="{4C3F2E5C-00E1-47EA-BA21-735AF777D02B}" destId="{44A6D9DE-83C3-4FF5-8770-ACA7B3C6374C}" srcOrd="10" destOrd="0" presId="urn:microsoft.com/office/officeart/2005/8/layout/lProcess2"/>
    <dgm:cxn modelId="{5EBB911A-1B4A-4329-858C-CE3E00C87EE5}" type="presParOf" srcId="{4C3F2E5C-00E1-47EA-BA21-735AF777D02B}" destId="{4DB535DC-4BF2-4915-8BB2-F772BDCDC989}" srcOrd="11" destOrd="0" presId="urn:microsoft.com/office/officeart/2005/8/layout/lProcess2"/>
    <dgm:cxn modelId="{86B1F55F-DCC7-493A-83EE-49B39C86255F}" type="presParOf" srcId="{4C3F2E5C-00E1-47EA-BA21-735AF777D02B}" destId="{B574E403-469E-48BD-A3E1-2B35087F54DC}" srcOrd="12" destOrd="0" presId="urn:microsoft.com/office/officeart/2005/8/layout/lProcess2"/>
    <dgm:cxn modelId="{816E9152-441F-4535-94ED-ED19E2140C64}" type="presParOf" srcId="{4C3F2E5C-00E1-47EA-BA21-735AF777D02B}" destId="{41A4FFAF-6676-4C04-A90C-E2B7D0ED531B}" srcOrd="13" destOrd="0" presId="urn:microsoft.com/office/officeart/2005/8/layout/lProcess2"/>
    <dgm:cxn modelId="{BFBFC7B3-4FA4-4082-8F11-95EFEA04B8A8}" type="presParOf" srcId="{4C3F2E5C-00E1-47EA-BA21-735AF777D02B}" destId="{2CC1B733-2407-430E-891A-CDD51F122F28}" srcOrd="14" destOrd="0" presId="urn:microsoft.com/office/officeart/2005/8/layout/lProcess2"/>
    <dgm:cxn modelId="{10FC59F2-6F75-48B6-AB61-1F7F9887076A}" type="presParOf" srcId="{4C3F2E5C-00E1-47EA-BA21-735AF777D02B}" destId="{792B2DD2-3CD8-4CC1-BD31-D49654BB7D2A}" srcOrd="15" destOrd="0" presId="urn:microsoft.com/office/officeart/2005/8/layout/lProcess2"/>
    <dgm:cxn modelId="{18438EBC-0B0C-48EC-80F0-8E1FDD687AEF}" type="presParOf" srcId="{4C3F2E5C-00E1-47EA-BA21-735AF777D02B}" destId="{5296D1CE-3D35-4308-8002-CA1512258012}" srcOrd="16" destOrd="0" presId="urn:microsoft.com/office/officeart/2005/8/layout/lProcess2"/>
    <dgm:cxn modelId="{32BA4FDC-CFF3-4F44-84EC-9D6D181F2BA2}" type="presParOf" srcId="{3190384C-EBA9-482A-936C-C89D1A012E0F}" destId="{2ADB7E9C-CC9F-43AE-901F-FF423E642B5D}" srcOrd="1" destOrd="0" presId="urn:microsoft.com/office/officeart/2005/8/layout/lProcess2"/>
    <dgm:cxn modelId="{AF91F491-9FD7-4C77-8C7F-0E9474AE600E}" type="presParOf" srcId="{3190384C-EBA9-482A-936C-C89D1A012E0F}" destId="{42334119-4E81-438C-9906-98B235F39516}" srcOrd="2" destOrd="0" presId="urn:microsoft.com/office/officeart/2005/8/layout/lProcess2"/>
    <dgm:cxn modelId="{6BFC648D-3835-447D-B4F6-C71D76697C37}" type="presParOf" srcId="{42334119-4E81-438C-9906-98B235F39516}" destId="{A98D1A8E-09EA-4ED3-B63B-1320A110AFEC}" srcOrd="0" destOrd="0" presId="urn:microsoft.com/office/officeart/2005/8/layout/lProcess2"/>
    <dgm:cxn modelId="{65BED7F1-8989-451F-AF7F-C10298CA5A64}" type="presParOf" srcId="{42334119-4E81-438C-9906-98B235F39516}" destId="{A4C4254D-2F02-4F85-AD7C-33741D42FBD5}" srcOrd="1" destOrd="0" presId="urn:microsoft.com/office/officeart/2005/8/layout/lProcess2"/>
    <dgm:cxn modelId="{0AB339A3-36FE-4485-9BCC-FD7E05D49FE1}" type="presParOf" srcId="{42334119-4E81-438C-9906-98B235F39516}" destId="{FBE258C6-0E6B-4D5A-B74D-4FBDC3708DBF}" srcOrd="2" destOrd="0" presId="urn:microsoft.com/office/officeart/2005/8/layout/lProcess2"/>
    <dgm:cxn modelId="{68B8383B-C8FE-4413-8EF5-1E420F8B9EB7}" type="presParOf" srcId="{FBE258C6-0E6B-4D5A-B74D-4FBDC3708DBF}" destId="{9BC0C245-3D0F-4BD0-97EF-883A72E23FC8}" srcOrd="0" destOrd="0" presId="urn:microsoft.com/office/officeart/2005/8/layout/lProcess2"/>
    <dgm:cxn modelId="{FDDE9A6B-0DC4-499A-A01D-BD6BBF7C6D63}" type="presParOf" srcId="{9BC0C245-3D0F-4BD0-97EF-883A72E23FC8}" destId="{DF34301A-33C4-4362-872F-A2885D0EFB62}" srcOrd="0" destOrd="0" presId="urn:microsoft.com/office/officeart/2005/8/layout/lProcess2"/>
    <dgm:cxn modelId="{FA9A954A-C7B5-485C-92C0-385834A84DF7}" type="presParOf" srcId="{9BC0C245-3D0F-4BD0-97EF-883A72E23FC8}" destId="{9C753E44-7FB9-4659-8DAD-E491AF79F13F}" srcOrd="1" destOrd="0" presId="urn:microsoft.com/office/officeart/2005/8/layout/lProcess2"/>
    <dgm:cxn modelId="{79A6E1C6-0529-497A-8D86-3C01815C9BE6}" type="presParOf" srcId="{9BC0C245-3D0F-4BD0-97EF-883A72E23FC8}" destId="{E4534C9D-FC59-479E-997B-C89583186258}" srcOrd="2" destOrd="0" presId="urn:microsoft.com/office/officeart/2005/8/layout/lProcess2"/>
    <dgm:cxn modelId="{A01C679F-8A6B-4D7F-85BA-ED235A650EC9}" type="presParOf" srcId="{9BC0C245-3D0F-4BD0-97EF-883A72E23FC8}" destId="{0CFB9734-4481-44CB-B8C4-15892B2FAE0D}" srcOrd="3" destOrd="0" presId="urn:microsoft.com/office/officeart/2005/8/layout/lProcess2"/>
    <dgm:cxn modelId="{5A59030F-1A3A-4B1C-8395-FD86799641CD}" type="presParOf" srcId="{9BC0C245-3D0F-4BD0-97EF-883A72E23FC8}" destId="{DC2C6516-AA6C-4DBA-9E45-02FF488E2DFE}" srcOrd="4" destOrd="0" presId="urn:microsoft.com/office/officeart/2005/8/layout/lProcess2"/>
    <dgm:cxn modelId="{A69651FF-7CF1-4BB5-9A26-9E0EDB262BE5}" type="presParOf" srcId="{9BC0C245-3D0F-4BD0-97EF-883A72E23FC8}" destId="{1BBA2545-FEFF-43E2-B7D1-E7AC5EB97F18}" srcOrd="5" destOrd="0" presId="urn:microsoft.com/office/officeart/2005/8/layout/lProcess2"/>
    <dgm:cxn modelId="{4BABF59E-CBEF-4611-8DA0-324AE43BF33B}" type="presParOf" srcId="{9BC0C245-3D0F-4BD0-97EF-883A72E23FC8}" destId="{A0EE926B-8588-4487-B961-7B28F4483FA6}" srcOrd="6" destOrd="0" presId="urn:microsoft.com/office/officeart/2005/8/layout/lProcess2"/>
    <dgm:cxn modelId="{D4428CAB-EAAA-46E1-96E8-4104A2EBB257}" type="presParOf" srcId="{9BC0C245-3D0F-4BD0-97EF-883A72E23FC8}" destId="{3A1F610B-8C6F-4557-ACCB-9BD0C49C676A}" srcOrd="7" destOrd="0" presId="urn:microsoft.com/office/officeart/2005/8/layout/lProcess2"/>
    <dgm:cxn modelId="{175C4AAF-9B79-4A6D-AF4F-6AC905B035F9}" type="presParOf" srcId="{9BC0C245-3D0F-4BD0-97EF-883A72E23FC8}" destId="{20E1E743-34C6-4366-B25F-128FBCE9656E}" srcOrd="8" destOrd="0" presId="urn:microsoft.com/office/officeart/2005/8/layout/lProcess2"/>
    <dgm:cxn modelId="{6C9DA463-B233-4552-9B0F-42B2A06EA882}" type="presParOf" srcId="{9BC0C245-3D0F-4BD0-97EF-883A72E23FC8}" destId="{B1EF673A-432B-4599-B0A8-53BC20E5D6C7}" srcOrd="9" destOrd="0" presId="urn:microsoft.com/office/officeart/2005/8/layout/lProcess2"/>
    <dgm:cxn modelId="{0629C6F2-A741-4067-A5E8-8F96059B996E}" type="presParOf" srcId="{9BC0C245-3D0F-4BD0-97EF-883A72E23FC8}" destId="{71E42A01-4E19-45CE-8BCA-A5F76D39BAD4}" srcOrd="10" destOrd="0" presId="urn:microsoft.com/office/officeart/2005/8/layout/lProcess2"/>
    <dgm:cxn modelId="{9ACE6E07-5AA8-41EA-B2CA-C16CF94302A0}" type="presParOf" srcId="{9BC0C245-3D0F-4BD0-97EF-883A72E23FC8}" destId="{D8061985-FC9F-4125-92B1-10F9A4FA10AA}" srcOrd="11" destOrd="0" presId="urn:microsoft.com/office/officeart/2005/8/layout/lProcess2"/>
    <dgm:cxn modelId="{A69F912F-A883-4173-B16B-B9229FB6D8A9}" type="presParOf" srcId="{9BC0C245-3D0F-4BD0-97EF-883A72E23FC8}" destId="{EE26C6D4-A312-4F44-B50A-24A8B71DD670}" srcOrd="12" destOrd="0" presId="urn:microsoft.com/office/officeart/2005/8/layout/lProcess2"/>
    <dgm:cxn modelId="{2904BDE1-C508-4F05-B319-783B368DC4BE}" type="presParOf" srcId="{9BC0C245-3D0F-4BD0-97EF-883A72E23FC8}" destId="{E3664446-C5ED-41D6-A92C-09E045291341}" srcOrd="13" destOrd="0" presId="urn:microsoft.com/office/officeart/2005/8/layout/lProcess2"/>
    <dgm:cxn modelId="{FBEE292B-A9DB-467D-B317-73BD36BB23AA}" type="presParOf" srcId="{9BC0C245-3D0F-4BD0-97EF-883A72E23FC8}" destId="{BA73738C-A22C-4628-9A67-B27AE64ACC25}" srcOrd="14" destOrd="0" presId="urn:microsoft.com/office/officeart/2005/8/layout/lProcess2"/>
    <dgm:cxn modelId="{80F937DC-F5FB-4AD7-A028-9B8D5A8EE859}" type="presParOf" srcId="{9BC0C245-3D0F-4BD0-97EF-883A72E23FC8}" destId="{9199496D-E481-4DBD-A26F-254111D04308}" srcOrd="15" destOrd="0" presId="urn:microsoft.com/office/officeart/2005/8/layout/lProcess2"/>
    <dgm:cxn modelId="{B6CE8BAB-A7FF-4693-A9DF-843CDE0CC9F7}" type="presParOf" srcId="{9BC0C245-3D0F-4BD0-97EF-883A72E23FC8}" destId="{04A1EF0A-8F90-497B-A2F2-0FD4FFE6E494}" srcOrd="16" destOrd="0" presId="urn:microsoft.com/office/officeart/2005/8/layout/lProcess2"/>
    <dgm:cxn modelId="{774FC1BD-874F-453E-A9CF-1474B3140A62}" type="presParOf" srcId="{3190384C-EBA9-482A-936C-C89D1A012E0F}" destId="{BA58E5F3-071C-4941-BF9F-1009AF078FC7}" srcOrd="3" destOrd="0" presId="urn:microsoft.com/office/officeart/2005/8/layout/lProcess2"/>
    <dgm:cxn modelId="{A1419245-C04C-4237-89D2-D87640D128CF}" type="presParOf" srcId="{3190384C-EBA9-482A-936C-C89D1A012E0F}" destId="{662690C0-2295-4801-A4BD-5069F3E5CD99}" srcOrd="4" destOrd="0" presId="urn:microsoft.com/office/officeart/2005/8/layout/lProcess2"/>
    <dgm:cxn modelId="{B1496280-CE17-4511-9E4F-67AC3C692ED0}" type="presParOf" srcId="{662690C0-2295-4801-A4BD-5069F3E5CD99}" destId="{C2AC2646-4B82-42D7-BDAC-522210F82B1D}" srcOrd="0" destOrd="0" presId="urn:microsoft.com/office/officeart/2005/8/layout/lProcess2"/>
    <dgm:cxn modelId="{EA11B559-D2A1-4084-B62E-843D353534BE}" type="presParOf" srcId="{662690C0-2295-4801-A4BD-5069F3E5CD99}" destId="{42C22AAB-A10A-4072-BFE9-82AB3B3E44F5}" srcOrd="1" destOrd="0" presId="urn:microsoft.com/office/officeart/2005/8/layout/lProcess2"/>
    <dgm:cxn modelId="{6402352C-1CA5-406F-9E84-9F779E7FC202}" type="presParOf" srcId="{662690C0-2295-4801-A4BD-5069F3E5CD99}" destId="{3F5B3B4C-7F0D-4326-B767-AA70A064A012}" srcOrd="2" destOrd="0" presId="urn:microsoft.com/office/officeart/2005/8/layout/lProcess2"/>
    <dgm:cxn modelId="{2A70A24E-4DCF-4C8B-9124-8807D6E5C106}" type="presParOf" srcId="{3F5B3B4C-7F0D-4326-B767-AA70A064A012}" destId="{7E4EDF0C-BBE3-4F01-93D8-09546B031A81}" srcOrd="0" destOrd="0" presId="urn:microsoft.com/office/officeart/2005/8/layout/lProcess2"/>
    <dgm:cxn modelId="{6875C7E1-B439-465A-A7C8-83F6037B1CB3}" type="presParOf" srcId="{7E4EDF0C-BBE3-4F01-93D8-09546B031A81}" destId="{BFB651B4-DBA9-4442-A4E1-77A6A5796604}" srcOrd="0" destOrd="0" presId="urn:microsoft.com/office/officeart/2005/8/layout/lProcess2"/>
    <dgm:cxn modelId="{0256C3E5-0847-48EB-8446-188698DA7456}" type="presParOf" srcId="{7E4EDF0C-BBE3-4F01-93D8-09546B031A81}" destId="{81BDA7B1-DAF2-4269-9E23-62106971E2B6}" srcOrd="1" destOrd="0" presId="urn:microsoft.com/office/officeart/2005/8/layout/lProcess2"/>
    <dgm:cxn modelId="{130BBCC8-C1D2-49BA-B4FD-08A94DBDB8B3}" type="presParOf" srcId="{7E4EDF0C-BBE3-4F01-93D8-09546B031A81}" destId="{A147D13C-0247-4EC0-9D33-CCB8DA7A78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71F7BA-8E17-44E7-B526-CAA729E6A8F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F62EB-A3CA-4D09-8EB2-7A03888D23B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Oral/Nasal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350B0-BC0F-4923-B25E-8285BB70246C}" type="parTrans" cxnId="{5B8457ED-8E84-472D-904D-1FA5179DC872}">
      <dgm:prSet/>
      <dgm:spPr/>
      <dgm:t>
        <a:bodyPr/>
        <a:lstStyle/>
        <a:p>
          <a:endParaRPr lang="en-US"/>
        </a:p>
      </dgm:t>
    </dgm:pt>
    <dgm:pt modelId="{D2FDA489-3509-4737-BA2B-623D840E9D56}" type="sibTrans" cxnId="{5B8457ED-8E84-472D-904D-1FA5179DC872}">
      <dgm:prSet/>
      <dgm:spPr/>
      <dgm:t>
        <a:bodyPr/>
        <a:lstStyle/>
        <a:p>
          <a:endParaRPr lang="en-US"/>
        </a:p>
      </dgm:t>
    </dgm:pt>
    <dgm:pt modelId="{E962649C-B7A0-4309-8C9A-32C0384D9612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Cholinesterase inhibitors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42669-80C2-4582-BC62-EA1299618F68}" type="parTrans" cxnId="{6F49F68A-B4BA-43E7-881B-2BEC895BE582}">
      <dgm:prSet/>
      <dgm:spPr/>
      <dgm:t>
        <a:bodyPr/>
        <a:lstStyle/>
        <a:p>
          <a:endParaRPr lang="en-US"/>
        </a:p>
      </dgm:t>
    </dgm:pt>
    <dgm:pt modelId="{4F727138-412D-4B0B-B92D-E5C795BC8DBC}" type="sibTrans" cxnId="{6F49F68A-B4BA-43E7-881B-2BEC895BE582}">
      <dgm:prSet/>
      <dgm:spPr/>
      <dgm:t>
        <a:bodyPr/>
        <a:lstStyle/>
        <a:p>
          <a:endParaRPr lang="en-US"/>
        </a:p>
      </dgm:t>
    </dgm:pt>
    <dgm:pt modelId="{1997CEFC-3961-430E-B5FF-8175F656592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Rosiglitazone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33098-FAB3-4125-BCFE-B1E357DCA904}" type="parTrans" cxnId="{B7C181FD-63D2-4FBB-A63B-1361FF9F9157}">
      <dgm:prSet/>
      <dgm:spPr/>
      <dgm:t>
        <a:bodyPr/>
        <a:lstStyle/>
        <a:p>
          <a:endParaRPr lang="en-US"/>
        </a:p>
      </dgm:t>
    </dgm:pt>
    <dgm:pt modelId="{2A8BAD19-4D8D-48CE-BB25-A4807A05D863}" type="sibTrans" cxnId="{B7C181FD-63D2-4FBB-A63B-1361FF9F9157}">
      <dgm:prSet/>
      <dgm:spPr/>
      <dgm:t>
        <a:bodyPr/>
        <a:lstStyle/>
        <a:p>
          <a:endParaRPr lang="en-US"/>
        </a:p>
      </dgm:t>
    </dgm:pt>
    <dgm:pt modelId="{02CE70A6-08D7-4395-B788-2AF01F1CDC6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IV/Subcutaneous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3AB9B-C676-4C10-B3BB-8651F526122D}" type="parTrans" cxnId="{C54FC0F3-25DD-4A48-9038-F483597B3659}">
      <dgm:prSet/>
      <dgm:spPr/>
      <dgm:t>
        <a:bodyPr/>
        <a:lstStyle/>
        <a:p>
          <a:endParaRPr lang="en-US"/>
        </a:p>
      </dgm:t>
    </dgm:pt>
    <dgm:pt modelId="{2AE87885-8BA5-4632-A00A-80B86E7EA9EA}" type="sibTrans" cxnId="{C54FC0F3-25DD-4A48-9038-F483597B3659}">
      <dgm:prSet/>
      <dgm:spPr/>
      <dgm:t>
        <a:bodyPr/>
        <a:lstStyle/>
        <a:p>
          <a:endParaRPr lang="en-US"/>
        </a:p>
      </dgm:t>
    </dgm:pt>
    <dgm:pt modelId="{F5B31541-ADFB-4ECD-A652-DF6C4F076B50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IV-</a:t>
          </a:r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Ig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38552-F268-4801-9647-1C4A88B827C6}" type="parTrans" cxnId="{8FE60FD1-2C04-45AB-B0EF-DCB172B2153B}">
      <dgm:prSet/>
      <dgm:spPr/>
      <dgm:t>
        <a:bodyPr/>
        <a:lstStyle/>
        <a:p>
          <a:endParaRPr lang="en-US"/>
        </a:p>
      </dgm:t>
    </dgm:pt>
    <dgm:pt modelId="{7E045398-A8BF-4687-AC5E-FC47A6B9F0CD}" type="sibTrans" cxnId="{8FE60FD1-2C04-45AB-B0EF-DCB172B2153B}">
      <dgm:prSet/>
      <dgm:spPr/>
      <dgm:t>
        <a:bodyPr/>
        <a:lstStyle/>
        <a:p>
          <a:endParaRPr lang="en-US"/>
        </a:p>
      </dgm:t>
    </dgm:pt>
    <dgm:pt modelId="{266BC7DC-FD9B-4404-9FF9-307E422EFDAE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Gantenerumab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7BF4B5-14C1-411F-A250-C268295B1A25}" type="parTrans" cxnId="{ED538E9A-420B-4151-8061-436F0DB40328}">
      <dgm:prSet/>
      <dgm:spPr/>
      <dgm:t>
        <a:bodyPr/>
        <a:lstStyle/>
        <a:p>
          <a:endParaRPr lang="en-US"/>
        </a:p>
      </dgm:t>
    </dgm:pt>
    <dgm:pt modelId="{723D6739-4E3B-4E55-8334-51437557C24E}" type="sibTrans" cxnId="{ED538E9A-420B-4151-8061-436F0DB40328}">
      <dgm:prSet/>
      <dgm:spPr/>
      <dgm:t>
        <a:bodyPr/>
        <a:lstStyle/>
        <a:p>
          <a:endParaRPr lang="en-US"/>
        </a:p>
      </dgm:t>
    </dgm:pt>
    <dgm:pt modelId="{DBEC230A-BF04-4537-85F0-AFC4B952056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Device/Surgery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3FD47-4C30-450D-83A6-2F9111B6D67C}" type="parTrans" cxnId="{E568578E-737A-4035-A889-9D60C377F96B}">
      <dgm:prSet/>
      <dgm:spPr/>
      <dgm:t>
        <a:bodyPr/>
        <a:lstStyle/>
        <a:p>
          <a:endParaRPr lang="en-US"/>
        </a:p>
      </dgm:t>
    </dgm:pt>
    <dgm:pt modelId="{0CE17D93-988A-4F9C-9B82-EB352AAE5787}" type="sibTrans" cxnId="{E568578E-737A-4035-A889-9D60C377F96B}">
      <dgm:prSet/>
      <dgm:spPr/>
      <dgm:t>
        <a:bodyPr/>
        <a:lstStyle/>
        <a:p>
          <a:endParaRPr lang="en-US"/>
        </a:p>
      </dgm:t>
    </dgm:pt>
    <dgm:pt modelId="{F81239EA-E2D2-4E31-9BAF-634E776801BA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Encapsulated cell </a:t>
          </a:r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biodelivery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of NGF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3C60BE-2C8A-444E-8009-AB1C867CD1D6}" type="parTrans" cxnId="{EE977850-21A3-482B-9F89-BFE2A57B1F12}">
      <dgm:prSet/>
      <dgm:spPr/>
      <dgm:t>
        <a:bodyPr/>
        <a:lstStyle/>
        <a:p>
          <a:endParaRPr lang="en-US"/>
        </a:p>
      </dgm:t>
    </dgm:pt>
    <dgm:pt modelId="{AA9DD576-9C49-4DBB-B73B-67390F4747C4}" type="sibTrans" cxnId="{EE977850-21A3-482B-9F89-BFE2A57B1F12}">
      <dgm:prSet/>
      <dgm:spPr/>
      <dgm:t>
        <a:bodyPr/>
        <a:lstStyle/>
        <a:p>
          <a:endParaRPr lang="en-US"/>
        </a:p>
      </dgm:t>
    </dgm:pt>
    <dgm:pt modelId="{C3E9AE2B-2000-4D00-AB6E-80BC8F93CB28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Ventriculoperitoneal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shunt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409C2-BA3D-48DB-913B-74ED790539DF}" type="parTrans" cxnId="{BC47923D-E185-450A-8801-0657C7823CF5}">
      <dgm:prSet/>
      <dgm:spPr/>
      <dgm:t>
        <a:bodyPr/>
        <a:lstStyle/>
        <a:p>
          <a:endParaRPr lang="en-US"/>
        </a:p>
      </dgm:t>
    </dgm:pt>
    <dgm:pt modelId="{8B185D41-C581-4B1E-8805-A6C0AC2F6174}" type="sibTrans" cxnId="{BC47923D-E185-450A-8801-0657C7823CF5}">
      <dgm:prSet/>
      <dgm:spPr/>
      <dgm:t>
        <a:bodyPr/>
        <a:lstStyle/>
        <a:p>
          <a:endParaRPr lang="en-US"/>
        </a:p>
      </dgm:t>
    </dgm:pt>
    <dgm:pt modelId="{D2EE6178-2021-4CDF-BC14-B4F4A0634BAA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Bapineuzumab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0BF31-BBEE-4B70-9551-02615927E68D}" type="parTrans" cxnId="{C9BAB4DA-D3F4-496E-81A6-6354BC73EC3C}">
      <dgm:prSet/>
      <dgm:spPr/>
      <dgm:t>
        <a:bodyPr/>
        <a:lstStyle/>
        <a:p>
          <a:endParaRPr lang="en-US"/>
        </a:p>
      </dgm:t>
    </dgm:pt>
    <dgm:pt modelId="{A1B05BA2-5706-4AD2-8168-DF833ACAEC3C}" type="sibTrans" cxnId="{C9BAB4DA-D3F4-496E-81A6-6354BC73EC3C}">
      <dgm:prSet/>
      <dgm:spPr/>
      <dgm:t>
        <a:bodyPr/>
        <a:lstStyle/>
        <a:p>
          <a:endParaRPr lang="en-US"/>
        </a:p>
      </dgm:t>
    </dgm:pt>
    <dgm:pt modelId="{8F4402DF-4897-4BB3-ACF0-9FDC97428F75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Scyllo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-inositol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8663F-DD8C-4F7E-8E86-5ED414B4C2E5}" type="parTrans" cxnId="{3D40676B-23CE-41B4-8841-3073AFB28C85}">
      <dgm:prSet/>
      <dgm:spPr/>
      <dgm:t>
        <a:bodyPr/>
        <a:lstStyle/>
        <a:p>
          <a:endParaRPr lang="en-US"/>
        </a:p>
      </dgm:t>
    </dgm:pt>
    <dgm:pt modelId="{1AF62EB0-B195-4691-8C0F-B4D0C5398693}" type="sibTrans" cxnId="{3D40676B-23CE-41B4-8841-3073AFB28C85}">
      <dgm:prSet/>
      <dgm:spPr/>
      <dgm:t>
        <a:bodyPr/>
        <a:lstStyle/>
        <a:p>
          <a:endParaRPr lang="en-US"/>
        </a:p>
      </dgm:t>
    </dgm:pt>
    <dgm:pt modelId="{0F19826C-124A-4B5A-B536-730719E8D0F7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Bexarotene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77FD6-D3CD-4E51-A960-A60B4600A29A}" type="parTrans" cxnId="{D7F52C65-9F8D-490D-B3DC-3249368F82D4}">
      <dgm:prSet/>
      <dgm:spPr/>
      <dgm:t>
        <a:bodyPr/>
        <a:lstStyle/>
        <a:p>
          <a:endParaRPr lang="en-US"/>
        </a:p>
      </dgm:t>
    </dgm:pt>
    <dgm:pt modelId="{A1DBDE51-7C2E-4220-AEB4-CEFDF0650434}" type="sibTrans" cxnId="{D7F52C65-9F8D-490D-B3DC-3249368F82D4}">
      <dgm:prSet/>
      <dgm:spPr/>
      <dgm:t>
        <a:bodyPr/>
        <a:lstStyle/>
        <a:p>
          <a:endParaRPr lang="en-US"/>
        </a:p>
      </dgm:t>
    </dgm:pt>
    <dgm:pt modelId="{82A01152-E218-4D07-89B0-4734F2D98754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Semagacestat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4F8F4-873A-446E-B689-65E2B4DCA1E2}" type="parTrans" cxnId="{EF609B4D-BD76-40F1-BD5F-58127883C760}">
      <dgm:prSet/>
      <dgm:spPr/>
      <dgm:t>
        <a:bodyPr/>
        <a:lstStyle/>
        <a:p>
          <a:endParaRPr lang="en-US"/>
        </a:p>
      </dgm:t>
    </dgm:pt>
    <dgm:pt modelId="{FF4B94EE-EE15-4CC9-A6CF-EA01A45A6BD7}" type="sibTrans" cxnId="{EF609B4D-BD76-40F1-BD5F-58127883C760}">
      <dgm:prSet/>
      <dgm:spPr/>
      <dgm:t>
        <a:bodyPr/>
        <a:lstStyle/>
        <a:p>
          <a:endParaRPr lang="en-US"/>
        </a:p>
      </dgm:t>
    </dgm:pt>
    <dgm:pt modelId="{0409B922-3D87-4AE8-8904-0CD1BE3584C9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Memantine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C1204-F843-4A80-87DA-4366BEA03FA3}" type="parTrans" cxnId="{0F38819F-7977-4854-962E-4383FD9A6F65}">
      <dgm:prSet/>
      <dgm:spPr/>
      <dgm:t>
        <a:bodyPr/>
        <a:lstStyle/>
        <a:p>
          <a:endParaRPr lang="en-US"/>
        </a:p>
      </dgm:t>
    </dgm:pt>
    <dgm:pt modelId="{6F533B32-806C-41B3-A8C1-9E3B8EE69D0B}" type="sibTrans" cxnId="{0F38819F-7977-4854-962E-4383FD9A6F65}">
      <dgm:prSet/>
      <dgm:spPr/>
      <dgm:t>
        <a:bodyPr/>
        <a:lstStyle/>
        <a:p>
          <a:endParaRPr lang="en-US"/>
        </a:p>
      </dgm:t>
    </dgm:pt>
    <dgm:pt modelId="{D44AF59E-2FA1-4182-B041-474109C9C6A1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Solaneuzumab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8A08F-D9DF-43E0-8C05-4B9E95038F23}" type="parTrans" cxnId="{6BC3B2E4-60CC-4243-ACA4-FE99D8F1AB18}">
      <dgm:prSet/>
      <dgm:spPr/>
      <dgm:t>
        <a:bodyPr/>
        <a:lstStyle/>
        <a:p>
          <a:endParaRPr lang="en-US"/>
        </a:p>
      </dgm:t>
    </dgm:pt>
    <dgm:pt modelId="{1245107C-3DB4-4549-833F-20A67F3B3A0C}" type="sibTrans" cxnId="{6BC3B2E4-60CC-4243-ACA4-FE99D8F1AB18}">
      <dgm:prSet/>
      <dgm:spPr/>
      <dgm:t>
        <a:bodyPr/>
        <a:lstStyle/>
        <a:p>
          <a:endParaRPr lang="en-US"/>
        </a:p>
      </dgm:t>
    </dgm:pt>
    <dgm:pt modelId="{06715EB9-2888-4B75-9C4D-2C129EECCC51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Deep brain stimulation of the fornix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E1883-16DB-4A4E-8F68-ACF07D607089}" type="parTrans" cxnId="{022C4BBC-96AD-4BEA-A454-DB990A067B33}">
      <dgm:prSet/>
      <dgm:spPr/>
      <dgm:t>
        <a:bodyPr/>
        <a:lstStyle/>
        <a:p>
          <a:endParaRPr lang="en-US"/>
        </a:p>
      </dgm:t>
    </dgm:pt>
    <dgm:pt modelId="{9B12DDD9-64FA-4493-95FC-2D9676AEFAF1}" type="sibTrans" cxnId="{022C4BBC-96AD-4BEA-A454-DB990A067B33}">
      <dgm:prSet/>
      <dgm:spPr/>
      <dgm:t>
        <a:bodyPr/>
        <a:lstStyle/>
        <a:p>
          <a:endParaRPr lang="en-US"/>
        </a:p>
      </dgm:t>
    </dgm:pt>
    <dgm:pt modelId="{001AF6F2-49AF-4FEE-94C5-0FF2EE052BEC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Anti-inflammatories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F595A-DFC1-439F-ACDF-6B8E73D8C58C}" type="parTrans" cxnId="{4982EEE5-9A0F-4270-B672-EA04A2300FA2}">
      <dgm:prSet/>
      <dgm:spPr/>
      <dgm:t>
        <a:bodyPr/>
        <a:lstStyle/>
        <a:p>
          <a:endParaRPr lang="en-US"/>
        </a:p>
      </dgm:t>
    </dgm:pt>
    <dgm:pt modelId="{C1914F76-ECF0-4871-AAFA-D7E411D2D8AB}" type="sibTrans" cxnId="{4982EEE5-9A0F-4270-B672-EA04A2300FA2}">
      <dgm:prSet/>
      <dgm:spPr/>
      <dgm:t>
        <a:bodyPr/>
        <a:lstStyle/>
        <a:p>
          <a:endParaRPr lang="en-US"/>
        </a:p>
      </dgm:t>
    </dgm:pt>
    <dgm:pt modelId="{AAEFDB5F-BFE6-4193-9A4E-B9B42EB0E745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Autologous fibroblasts genetically modified to express NGF into the forebrain.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6CA2A-035D-4CFC-901E-0AA07474C39D}" type="parTrans" cxnId="{5F05507C-C215-4CD3-A300-0AB20D30C16C}">
      <dgm:prSet/>
      <dgm:spPr/>
      <dgm:t>
        <a:bodyPr/>
        <a:lstStyle/>
        <a:p>
          <a:endParaRPr lang="en-US"/>
        </a:p>
      </dgm:t>
    </dgm:pt>
    <dgm:pt modelId="{18EBCC97-52A5-4015-A9B9-81A8D2ED71F6}" type="sibTrans" cxnId="{5F05507C-C215-4CD3-A300-0AB20D30C16C}">
      <dgm:prSet/>
      <dgm:spPr/>
      <dgm:t>
        <a:bodyPr/>
        <a:lstStyle/>
        <a:p>
          <a:endParaRPr lang="en-US"/>
        </a:p>
      </dgm:t>
    </dgm:pt>
    <dgm:pt modelId="{FB183E29-E437-478E-A13C-FEE406EA7EDD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Insulin Nasal Spray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AC9AA-6376-499B-811A-D0658ED0109F}" type="parTrans" cxnId="{2038954D-A8C3-42F5-8369-7C64468355FE}">
      <dgm:prSet/>
      <dgm:spPr/>
      <dgm:t>
        <a:bodyPr/>
        <a:lstStyle/>
        <a:p>
          <a:endParaRPr lang="en-US"/>
        </a:p>
      </dgm:t>
    </dgm:pt>
    <dgm:pt modelId="{89B4CF2E-A207-4511-9B30-249995138E34}" type="sibTrans" cxnId="{2038954D-A8C3-42F5-8369-7C64468355FE}">
      <dgm:prSet/>
      <dgm:spPr/>
      <dgm:t>
        <a:bodyPr/>
        <a:lstStyle/>
        <a:p>
          <a:endParaRPr lang="en-US"/>
        </a:p>
      </dgm:t>
    </dgm:pt>
    <dgm:pt modelId="{D026C938-16A7-4EFD-B2D3-B6EB476DB324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Liraglutide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6A3E3-A699-4F14-BEA8-49C7BD3A99A2}" type="parTrans" cxnId="{804D4185-1198-4F08-A697-3A17F8AA201D}">
      <dgm:prSet/>
      <dgm:spPr/>
      <dgm:t>
        <a:bodyPr/>
        <a:lstStyle/>
        <a:p>
          <a:endParaRPr lang="en-US"/>
        </a:p>
      </dgm:t>
    </dgm:pt>
    <dgm:pt modelId="{B3783D3E-2356-4F57-A8B9-0EDECCABDC01}" type="sibTrans" cxnId="{804D4185-1198-4F08-A697-3A17F8AA201D}">
      <dgm:prSet/>
      <dgm:spPr/>
      <dgm:t>
        <a:bodyPr/>
        <a:lstStyle/>
        <a:p>
          <a:endParaRPr lang="en-US"/>
        </a:p>
      </dgm:t>
    </dgm:pt>
    <dgm:pt modelId="{56D345B8-9E41-4E79-A080-80CB37BB819D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Plasma Exchange</a:t>
          </a:r>
        </a:p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(albumin replacement)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ED001-7EB3-421B-8B5E-F38928D2CDE3}" type="parTrans" cxnId="{777E87C3-09E1-4064-B28D-2F2AC4B44034}">
      <dgm:prSet/>
      <dgm:spPr/>
      <dgm:t>
        <a:bodyPr/>
        <a:lstStyle/>
        <a:p>
          <a:endParaRPr lang="en-US"/>
        </a:p>
      </dgm:t>
    </dgm:pt>
    <dgm:pt modelId="{4B538703-02EA-4AE8-BC8C-BCF9083585D5}" type="sibTrans" cxnId="{777E87C3-09E1-4064-B28D-2F2AC4B44034}">
      <dgm:prSet/>
      <dgm:spPr/>
      <dgm:t>
        <a:bodyPr/>
        <a:lstStyle/>
        <a:p>
          <a:endParaRPr lang="en-US"/>
        </a:p>
      </dgm:t>
    </dgm:pt>
    <dgm:pt modelId="{A76E588E-752B-4209-9F81-D2FF337D6176}">
      <dgm:prSet phldrT="[Text]" custT="1"/>
      <dgm:spPr/>
      <dgm:t>
        <a:bodyPr/>
        <a:lstStyle/>
        <a:p>
          <a:r>
            <a:rPr lang="en-US" alt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Resveratrol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946E7-1C5F-43CE-8710-C7633F45B70F}" type="parTrans" cxnId="{5BBE6350-4831-42D3-8E2A-E68F17F1746F}">
      <dgm:prSet/>
      <dgm:spPr/>
      <dgm:t>
        <a:bodyPr/>
        <a:lstStyle/>
        <a:p>
          <a:endParaRPr lang="en-US"/>
        </a:p>
      </dgm:t>
    </dgm:pt>
    <dgm:pt modelId="{121C1564-1D55-4E02-BBA6-A77B5B9BB360}" type="sibTrans" cxnId="{5BBE6350-4831-42D3-8E2A-E68F17F1746F}">
      <dgm:prSet/>
      <dgm:spPr/>
      <dgm:t>
        <a:bodyPr/>
        <a:lstStyle/>
        <a:p>
          <a:endParaRPr lang="en-US"/>
        </a:p>
      </dgm:t>
    </dgm:pt>
    <dgm:pt modelId="{EAD5B7C0-FF59-433C-B1F5-586DF0A1ABE6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Aducanumab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87A6B-1706-4B0F-8D3C-805C0614F97B}" type="parTrans" cxnId="{65F32E06-78BC-4C34-B2EE-B7AD69EC15C4}">
      <dgm:prSet/>
      <dgm:spPr/>
      <dgm:t>
        <a:bodyPr/>
        <a:lstStyle/>
        <a:p>
          <a:endParaRPr lang="en-US"/>
        </a:p>
      </dgm:t>
    </dgm:pt>
    <dgm:pt modelId="{AFB04FCA-2428-4807-9844-1216ABC46519}" type="sibTrans" cxnId="{65F32E06-78BC-4C34-B2EE-B7AD69EC15C4}">
      <dgm:prSet/>
      <dgm:spPr/>
      <dgm:t>
        <a:bodyPr/>
        <a:lstStyle/>
        <a:p>
          <a:endParaRPr lang="en-US"/>
        </a:p>
      </dgm:t>
    </dgm:pt>
    <dgm:pt modelId="{3190384C-EBA9-482A-936C-C89D1A012E0F}" type="pres">
      <dgm:prSet presAssocID="{ED71F7BA-8E17-44E7-B526-CAA729E6A8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8EC485-6C07-4826-B601-AB0F4E00DD1E}" type="pres">
      <dgm:prSet presAssocID="{3F4F62EB-A3CA-4D09-8EB2-7A03888D23BE}" presName="compNode" presStyleCnt="0"/>
      <dgm:spPr/>
    </dgm:pt>
    <dgm:pt modelId="{8B155E6F-FF1B-4E55-8F44-2172BEDC3DCB}" type="pres">
      <dgm:prSet presAssocID="{3F4F62EB-A3CA-4D09-8EB2-7A03888D23BE}" presName="aNode" presStyleLbl="bgShp" presStyleIdx="0" presStyleCnt="3"/>
      <dgm:spPr/>
      <dgm:t>
        <a:bodyPr/>
        <a:lstStyle/>
        <a:p>
          <a:endParaRPr lang="en-US"/>
        </a:p>
      </dgm:t>
    </dgm:pt>
    <dgm:pt modelId="{A787F924-342D-4C46-904C-7E3AA0B52D1A}" type="pres">
      <dgm:prSet presAssocID="{3F4F62EB-A3CA-4D09-8EB2-7A03888D23BE}" presName="textNode" presStyleLbl="bgShp" presStyleIdx="0" presStyleCnt="3"/>
      <dgm:spPr/>
      <dgm:t>
        <a:bodyPr/>
        <a:lstStyle/>
        <a:p>
          <a:endParaRPr lang="en-US"/>
        </a:p>
      </dgm:t>
    </dgm:pt>
    <dgm:pt modelId="{1A3FB271-298D-4FDD-A252-B5F8EB3DC92A}" type="pres">
      <dgm:prSet presAssocID="{3F4F62EB-A3CA-4D09-8EB2-7A03888D23BE}" presName="compChildNode" presStyleCnt="0"/>
      <dgm:spPr/>
    </dgm:pt>
    <dgm:pt modelId="{4C3F2E5C-00E1-47EA-BA21-735AF777D02B}" type="pres">
      <dgm:prSet presAssocID="{3F4F62EB-A3CA-4D09-8EB2-7A03888D23BE}" presName="theInnerList" presStyleCnt="0"/>
      <dgm:spPr/>
    </dgm:pt>
    <dgm:pt modelId="{EECFAC05-7133-4C92-A21A-1282FC64E52C}" type="pres">
      <dgm:prSet presAssocID="{E962649C-B7A0-4309-8C9A-32C0384D9612}" presName="child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C2D5B-80DD-48A3-9546-BFD6A9478F8B}" type="pres">
      <dgm:prSet presAssocID="{E962649C-B7A0-4309-8C9A-32C0384D9612}" presName="aSpace2" presStyleCnt="0"/>
      <dgm:spPr/>
    </dgm:pt>
    <dgm:pt modelId="{00A83743-CDEC-4A54-A9F5-AF859C3EEF0B}" type="pres">
      <dgm:prSet presAssocID="{0409B922-3D87-4AE8-8904-0CD1BE3584C9}" presName="child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3C85C-1ABE-4555-88DC-920491D04EB4}" type="pres">
      <dgm:prSet presAssocID="{0409B922-3D87-4AE8-8904-0CD1BE3584C9}" presName="aSpace2" presStyleCnt="0"/>
      <dgm:spPr/>
    </dgm:pt>
    <dgm:pt modelId="{F3D64D14-1E92-40D7-9880-C330060AE8F2}" type="pres">
      <dgm:prSet presAssocID="{1997CEFC-3961-430E-B5FF-8175F6565922}" presName="child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44260-32B5-415C-AE61-C24ACFB1A846}" type="pres">
      <dgm:prSet presAssocID="{1997CEFC-3961-430E-B5FF-8175F6565922}" presName="aSpace2" presStyleCnt="0"/>
      <dgm:spPr/>
    </dgm:pt>
    <dgm:pt modelId="{FC7644FB-9A52-4BE6-AAB5-F2A9CC61512E}" type="pres">
      <dgm:prSet presAssocID="{8F4402DF-4897-4BB3-ACF0-9FDC97428F75}" presName="child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823BF-9780-4118-99FE-508B1C9F7F47}" type="pres">
      <dgm:prSet presAssocID="{8F4402DF-4897-4BB3-ACF0-9FDC97428F75}" presName="aSpace2" presStyleCnt="0"/>
      <dgm:spPr/>
    </dgm:pt>
    <dgm:pt modelId="{60118E52-1D6B-428A-86DF-B0C4FD067A31}" type="pres">
      <dgm:prSet presAssocID="{82A01152-E218-4D07-89B0-4734F2D98754}" presName="child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8AB5B-8203-4C78-92D5-312BA7B52B8D}" type="pres">
      <dgm:prSet presAssocID="{82A01152-E218-4D07-89B0-4734F2D98754}" presName="aSpace2" presStyleCnt="0"/>
      <dgm:spPr/>
    </dgm:pt>
    <dgm:pt modelId="{AA17C667-671D-4BF0-ADE6-0C16930DDB07}" type="pres">
      <dgm:prSet presAssocID="{001AF6F2-49AF-4FEE-94C5-0FF2EE052BEC}" presName="child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13FDB-2CB5-406B-A256-ED5E0FE47EF1}" type="pres">
      <dgm:prSet presAssocID="{001AF6F2-49AF-4FEE-94C5-0FF2EE052BEC}" presName="aSpace2" presStyleCnt="0"/>
      <dgm:spPr/>
    </dgm:pt>
    <dgm:pt modelId="{1EEC97EC-F30B-4C1D-A21F-979796F485AD}" type="pres">
      <dgm:prSet presAssocID="{FB183E29-E437-478E-A13C-FEE406EA7EDD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C2110-D37B-4AA8-85E2-A9D0448C7A7B}" type="pres">
      <dgm:prSet presAssocID="{FB183E29-E437-478E-A13C-FEE406EA7EDD}" presName="aSpace2" presStyleCnt="0"/>
      <dgm:spPr/>
    </dgm:pt>
    <dgm:pt modelId="{E44316A3-49FB-465C-A709-DF14FDA171CA}" type="pres">
      <dgm:prSet presAssocID="{0F19826C-124A-4B5A-B536-730719E8D0F7}" presName="child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3E94E-DAC9-4961-B1E3-183FD2DC9CBF}" type="pres">
      <dgm:prSet presAssocID="{0F19826C-124A-4B5A-B536-730719E8D0F7}" presName="aSpace2" presStyleCnt="0"/>
      <dgm:spPr/>
    </dgm:pt>
    <dgm:pt modelId="{F9B22BD5-CDF4-460D-A10A-75EBEE594F00}" type="pres">
      <dgm:prSet presAssocID="{A76E588E-752B-4209-9F81-D2FF337D6176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B7E9C-CC9F-43AE-901F-FF423E642B5D}" type="pres">
      <dgm:prSet presAssocID="{3F4F62EB-A3CA-4D09-8EB2-7A03888D23BE}" presName="aSpace" presStyleCnt="0"/>
      <dgm:spPr/>
    </dgm:pt>
    <dgm:pt modelId="{42334119-4E81-438C-9906-98B235F39516}" type="pres">
      <dgm:prSet presAssocID="{02CE70A6-08D7-4395-B788-2AF01F1CDC62}" presName="compNode" presStyleCnt="0"/>
      <dgm:spPr/>
    </dgm:pt>
    <dgm:pt modelId="{A98D1A8E-09EA-4ED3-B63B-1320A110AFEC}" type="pres">
      <dgm:prSet presAssocID="{02CE70A6-08D7-4395-B788-2AF01F1CDC62}" presName="aNode" presStyleLbl="bgShp" presStyleIdx="1" presStyleCnt="3"/>
      <dgm:spPr/>
      <dgm:t>
        <a:bodyPr/>
        <a:lstStyle/>
        <a:p>
          <a:endParaRPr lang="en-US"/>
        </a:p>
      </dgm:t>
    </dgm:pt>
    <dgm:pt modelId="{A4C4254D-2F02-4F85-AD7C-33741D42FBD5}" type="pres">
      <dgm:prSet presAssocID="{02CE70A6-08D7-4395-B788-2AF01F1CDC62}" presName="textNode" presStyleLbl="bgShp" presStyleIdx="1" presStyleCnt="3"/>
      <dgm:spPr/>
      <dgm:t>
        <a:bodyPr/>
        <a:lstStyle/>
        <a:p>
          <a:endParaRPr lang="en-US"/>
        </a:p>
      </dgm:t>
    </dgm:pt>
    <dgm:pt modelId="{FBE258C6-0E6B-4D5A-B74D-4FBDC3708DBF}" type="pres">
      <dgm:prSet presAssocID="{02CE70A6-08D7-4395-B788-2AF01F1CDC62}" presName="compChildNode" presStyleCnt="0"/>
      <dgm:spPr/>
    </dgm:pt>
    <dgm:pt modelId="{9BC0C245-3D0F-4BD0-97EF-883A72E23FC8}" type="pres">
      <dgm:prSet presAssocID="{02CE70A6-08D7-4395-B788-2AF01F1CDC62}" presName="theInnerList" presStyleCnt="0"/>
      <dgm:spPr/>
    </dgm:pt>
    <dgm:pt modelId="{DF34301A-33C4-4362-872F-A2885D0EFB62}" type="pres">
      <dgm:prSet presAssocID="{F5B31541-ADFB-4ECD-A652-DF6C4F076B50}" presName="child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53E44-7FB9-4659-8DAD-E491AF79F13F}" type="pres">
      <dgm:prSet presAssocID="{F5B31541-ADFB-4ECD-A652-DF6C4F076B50}" presName="aSpace2" presStyleCnt="0"/>
      <dgm:spPr/>
    </dgm:pt>
    <dgm:pt modelId="{C08D8212-C271-4760-B347-870993B298DB}" type="pres">
      <dgm:prSet presAssocID="{266BC7DC-FD9B-4404-9FF9-307E422EFDAE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A4854-AB0A-42EA-B3FF-07BE167C4DA0}" type="pres">
      <dgm:prSet presAssocID="{266BC7DC-FD9B-4404-9FF9-307E422EFDAE}" presName="aSpace2" presStyleCnt="0"/>
      <dgm:spPr/>
    </dgm:pt>
    <dgm:pt modelId="{0DA34BBD-FC65-42BC-BF83-58948DF522DA}" type="pres">
      <dgm:prSet presAssocID="{D2EE6178-2021-4CDF-BC14-B4F4A0634BAA}" presName="child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FE696-9246-4826-A568-E3CD3820149F}" type="pres">
      <dgm:prSet presAssocID="{D2EE6178-2021-4CDF-BC14-B4F4A0634BAA}" presName="aSpace2" presStyleCnt="0"/>
      <dgm:spPr/>
    </dgm:pt>
    <dgm:pt modelId="{0A73AB0C-1442-490A-A9A2-08645857EA12}" type="pres">
      <dgm:prSet presAssocID="{D44AF59E-2FA1-4182-B041-474109C9C6A1}" presName="child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3645-F974-4B00-801E-1BFB8F309C25}" type="pres">
      <dgm:prSet presAssocID="{D44AF59E-2FA1-4182-B041-474109C9C6A1}" presName="aSpace2" presStyleCnt="0"/>
      <dgm:spPr/>
    </dgm:pt>
    <dgm:pt modelId="{FFE4352F-794C-4235-824B-DFBC8585AD6E}" type="pres">
      <dgm:prSet presAssocID="{EAD5B7C0-FF59-433C-B1F5-586DF0A1ABE6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50C32-2DA5-4263-A418-942BDF11671F}" type="pres">
      <dgm:prSet presAssocID="{EAD5B7C0-FF59-433C-B1F5-586DF0A1ABE6}" presName="aSpace2" presStyleCnt="0"/>
      <dgm:spPr/>
    </dgm:pt>
    <dgm:pt modelId="{45302C95-1ACB-4805-B8F8-8CD28BF7E87A}" type="pres">
      <dgm:prSet presAssocID="{D026C938-16A7-4EFD-B2D3-B6EB476DB324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E5F3-071C-4941-BF9F-1009AF078FC7}" type="pres">
      <dgm:prSet presAssocID="{02CE70A6-08D7-4395-B788-2AF01F1CDC62}" presName="aSpace" presStyleCnt="0"/>
      <dgm:spPr/>
    </dgm:pt>
    <dgm:pt modelId="{662690C0-2295-4801-A4BD-5069F3E5CD99}" type="pres">
      <dgm:prSet presAssocID="{DBEC230A-BF04-4537-85F0-AFC4B9520569}" presName="compNode" presStyleCnt="0"/>
      <dgm:spPr/>
    </dgm:pt>
    <dgm:pt modelId="{C2AC2646-4B82-42D7-BDAC-522210F82B1D}" type="pres">
      <dgm:prSet presAssocID="{DBEC230A-BF04-4537-85F0-AFC4B9520569}" presName="aNode" presStyleLbl="bgShp" presStyleIdx="2" presStyleCnt="3"/>
      <dgm:spPr/>
      <dgm:t>
        <a:bodyPr/>
        <a:lstStyle/>
        <a:p>
          <a:endParaRPr lang="en-US"/>
        </a:p>
      </dgm:t>
    </dgm:pt>
    <dgm:pt modelId="{42C22AAB-A10A-4072-BFE9-82AB3B3E44F5}" type="pres">
      <dgm:prSet presAssocID="{DBEC230A-BF04-4537-85F0-AFC4B9520569}" presName="textNode" presStyleLbl="bgShp" presStyleIdx="2" presStyleCnt="3"/>
      <dgm:spPr/>
      <dgm:t>
        <a:bodyPr/>
        <a:lstStyle/>
        <a:p>
          <a:endParaRPr lang="en-US"/>
        </a:p>
      </dgm:t>
    </dgm:pt>
    <dgm:pt modelId="{3F5B3B4C-7F0D-4326-B767-AA70A064A012}" type="pres">
      <dgm:prSet presAssocID="{DBEC230A-BF04-4537-85F0-AFC4B9520569}" presName="compChildNode" presStyleCnt="0"/>
      <dgm:spPr/>
    </dgm:pt>
    <dgm:pt modelId="{7E4EDF0C-BBE3-4F01-93D8-09546B031A81}" type="pres">
      <dgm:prSet presAssocID="{DBEC230A-BF04-4537-85F0-AFC4B9520569}" presName="theInnerList" presStyleCnt="0"/>
      <dgm:spPr/>
    </dgm:pt>
    <dgm:pt modelId="{BFB651B4-DBA9-4442-A4E1-77A6A5796604}" type="pres">
      <dgm:prSet presAssocID="{F81239EA-E2D2-4E31-9BAF-634E776801BA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DA7B1-DAF2-4269-9E23-62106971E2B6}" type="pres">
      <dgm:prSet presAssocID="{F81239EA-E2D2-4E31-9BAF-634E776801BA}" presName="aSpace2" presStyleCnt="0"/>
      <dgm:spPr/>
    </dgm:pt>
    <dgm:pt modelId="{8A623833-4686-46A9-9CC6-5F5CF79BF76B}" type="pres">
      <dgm:prSet presAssocID="{C3E9AE2B-2000-4D00-AB6E-80BC8F93CB28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4693A-DB65-40E8-AD83-E3107575DF89}" type="pres">
      <dgm:prSet presAssocID="{C3E9AE2B-2000-4D00-AB6E-80BC8F93CB28}" presName="aSpace2" presStyleCnt="0"/>
      <dgm:spPr/>
    </dgm:pt>
    <dgm:pt modelId="{15E6EC4B-8B4B-4C72-B5FD-272B9BAE4799}" type="pres">
      <dgm:prSet presAssocID="{06715EB9-2888-4B75-9C4D-2C129EECCC51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5234B-5199-41E5-940F-7AB911D204E6}" type="pres">
      <dgm:prSet presAssocID="{06715EB9-2888-4B75-9C4D-2C129EECCC51}" presName="aSpace2" presStyleCnt="0"/>
      <dgm:spPr/>
    </dgm:pt>
    <dgm:pt modelId="{F6277A97-3006-4941-9335-9FBF79766C05}" type="pres">
      <dgm:prSet presAssocID="{AAEFDB5F-BFE6-4193-9A4E-B9B42EB0E745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10ECA-2777-4711-8785-2262472243BD}" type="pres">
      <dgm:prSet presAssocID="{AAEFDB5F-BFE6-4193-9A4E-B9B42EB0E745}" presName="aSpace2" presStyleCnt="0"/>
      <dgm:spPr/>
    </dgm:pt>
    <dgm:pt modelId="{60B3773E-58AB-4F11-983F-9ABF5726FC21}" type="pres">
      <dgm:prSet presAssocID="{56D345B8-9E41-4E79-A080-80CB37BB819D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93F46-C458-4F38-9BCD-51393AF1B9E0}" type="presOf" srcId="{56D345B8-9E41-4E79-A080-80CB37BB819D}" destId="{60B3773E-58AB-4F11-983F-9ABF5726FC21}" srcOrd="0" destOrd="0" presId="urn:microsoft.com/office/officeart/2005/8/layout/lProcess2"/>
    <dgm:cxn modelId="{3D40676B-23CE-41B4-8841-3073AFB28C85}" srcId="{3F4F62EB-A3CA-4D09-8EB2-7A03888D23BE}" destId="{8F4402DF-4897-4BB3-ACF0-9FDC97428F75}" srcOrd="3" destOrd="0" parTransId="{8BD8663F-DD8C-4F7E-8E86-5ED414B4C2E5}" sibTransId="{1AF62EB0-B195-4691-8C0F-B4D0C5398693}"/>
    <dgm:cxn modelId="{1638ED85-6F52-4AF7-8AED-57E7AD390D63}" type="presOf" srcId="{1997CEFC-3961-430E-B5FF-8175F6565922}" destId="{F3D64D14-1E92-40D7-9880-C330060AE8F2}" srcOrd="0" destOrd="0" presId="urn:microsoft.com/office/officeart/2005/8/layout/lProcess2"/>
    <dgm:cxn modelId="{A9EF88C3-9125-4BF7-987B-18E2A38073C7}" type="presOf" srcId="{D2EE6178-2021-4CDF-BC14-B4F4A0634BAA}" destId="{0DA34BBD-FC65-42BC-BF83-58948DF522DA}" srcOrd="0" destOrd="0" presId="urn:microsoft.com/office/officeart/2005/8/layout/lProcess2"/>
    <dgm:cxn modelId="{804D4185-1198-4F08-A697-3A17F8AA201D}" srcId="{02CE70A6-08D7-4395-B788-2AF01F1CDC62}" destId="{D026C938-16A7-4EFD-B2D3-B6EB476DB324}" srcOrd="5" destOrd="0" parTransId="{8EE6A3E3-A699-4F14-BEA8-49C7BD3A99A2}" sibTransId="{B3783D3E-2356-4F57-A8B9-0EDECCABDC01}"/>
    <dgm:cxn modelId="{C54FC0F3-25DD-4A48-9038-F483597B3659}" srcId="{ED71F7BA-8E17-44E7-B526-CAA729E6A8F0}" destId="{02CE70A6-08D7-4395-B788-2AF01F1CDC62}" srcOrd="1" destOrd="0" parTransId="{71B3AB9B-C676-4C10-B3BB-8651F526122D}" sibTransId="{2AE87885-8BA5-4632-A00A-80B86E7EA9EA}"/>
    <dgm:cxn modelId="{D30372D1-10AE-4AB1-9CC9-24FE8EAEE75D}" type="presOf" srcId="{266BC7DC-FD9B-4404-9FF9-307E422EFDAE}" destId="{C08D8212-C271-4760-B347-870993B298DB}" srcOrd="0" destOrd="0" presId="urn:microsoft.com/office/officeart/2005/8/layout/lProcess2"/>
    <dgm:cxn modelId="{4C5A481D-07A7-422D-9A7E-91BB165BD2BB}" type="presOf" srcId="{3F4F62EB-A3CA-4D09-8EB2-7A03888D23BE}" destId="{A787F924-342D-4C46-904C-7E3AA0B52D1A}" srcOrd="1" destOrd="0" presId="urn:microsoft.com/office/officeart/2005/8/layout/lProcess2"/>
    <dgm:cxn modelId="{4982EEE5-9A0F-4270-B672-EA04A2300FA2}" srcId="{3F4F62EB-A3CA-4D09-8EB2-7A03888D23BE}" destId="{001AF6F2-49AF-4FEE-94C5-0FF2EE052BEC}" srcOrd="5" destOrd="0" parTransId="{8A0F595A-DFC1-439F-ACDF-6B8E73D8C58C}" sibTransId="{C1914F76-ECF0-4871-AAFA-D7E411D2D8AB}"/>
    <dgm:cxn modelId="{568BDEDF-E6BF-4A79-A7AD-2CE301F301EE}" type="presOf" srcId="{0409B922-3D87-4AE8-8904-0CD1BE3584C9}" destId="{00A83743-CDEC-4A54-A9F5-AF859C3EEF0B}" srcOrd="0" destOrd="0" presId="urn:microsoft.com/office/officeart/2005/8/layout/lProcess2"/>
    <dgm:cxn modelId="{E568578E-737A-4035-A889-9D60C377F96B}" srcId="{ED71F7BA-8E17-44E7-B526-CAA729E6A8F0}" destId="{DBEC230A-BF04-4537-85F0-AFC4B9520569}" srcOrd="2" destOrd="0" parTransId="{1BA3FD47-4C30-450D-83A6-2F9111B6D67C}" sibTransId="{0CE17D93-988A-4F9C-9B82-EB352AAE5787}"/>
    <dgm:cxn modelId="{0DC31470-C376-4DED-A16C-72BA2E91A3BD}" type="presOf" srcId="{D026C938-16A7-4EFD-B2D3-B6EB476DB324}" destId="{45302C95-1ACB-4805-B8F8-8CD28BF7E87A}" srcOrd="0" destOrd="0" presId="urn:microsoft.com/office/officeart/2005/8/layout/lProcess2"/>
    <dgm:cxn modelId="{6F49F68A-B4BA-43E7-881B-2BEC895BE582}" srcId="{3F4F62EB-A3CA-4D09-8EB2-7A03888D23BE}" destId="{E962649C-B7A0-4309-8C9A-32C0384D9612}" srcOrd="0" destOrd="0" parTransId="{0B942669-80C2-4582-BC62-EA1299618F68}" sibTransId="{4F727138-412D-4B0B-B92D-E5C795BC8DBC}"/>
    <dgm:cxn modelId="{5135BA60-F885-45B1-8A37-677C9962A2B3}" type="presOf" srcId="{8F4402DF-4897-4BB3-ACF0-9FDC97428F75}" destId="{FC7644FB-9A52-4BE6-AAB5-F2A9CC61512E}" srcOrd="0" destOrd="0" presId="urn:microsoft.com/office/officeart/2005/8/layout/lProcess2"/>
    <dgm:cxn modelId="{BC47923D-E185-450A-8801-0657C7823CF5}" srcId="{DBEC230A-BF04-4537-85F0-AFC4B9520569}" destId="{C3E9AE2B-2000-4D00-AB6E-80BC8F93CB28}" srcOrd="1" destOrd="0" parTransId="{505409C2-BA3D-48DB-913B-74ED790539DF}" sibTransId="{8B185D41-C581-4B1E-8805-A6C0AC2F6174}"/>
    <dgm:cxn modelId="{777E87C3-09E1-4064-B28D-2F2AC4B44034}" srcId="{DBEC230A-BF04-4537-85F0-AFC4B9520569}" destId="{56D345B8-9E41-4E79-A080-80CB37BB819D}" srcOrd="4" destOrd="0" parTransId="{80AED001-7EB3-421B-8B5E-F38928D2CDE3}" sibTransId="{4B538703-02EA-4AE8-BC8C-BCF9083585D5}"/>
    <dgm:cxn modelId="{0F38819F-7977-4854-962E-4383FD9A6F65}" srcId="{3F4F62EB-A3CA-4D09-8EB2-7A03888D23BE}" destId="{0409B922-3D87-4AE8-8904-0CD1BE3584C9}" srcOrd="1" destOrd="0" parTransId="{2B3C1204-F843-4A80-87DA-4366BEA03FA3}" sibTransId="{6F533B32-806C-41B3-A8C1-9E3B8EE69D0B}"/>
    <dgm:cxn modelId="{2038954D-A8C3-42F5-8369-7C64468355FE}" srcId="{3F4F62EB-A3CA-4D09-8EB2-7A03888D23BE}" destId="{FB183E29-E437-478E-A13C-FEE406EA7EDD}" srcOrd="6" destOrd="0" parTransId="{CC3AC9AA-6376-499B-811A-D0658ED0109F}" sibTransId="{89B4CF2E-A207-4511-9B30-249995138E34}"/>
    <dgm:cxn modelId="{ECEB8E2E-AB95-4C67-919E-4E11088F85E1}" type="presOf" srcId="{06715EB9-2888-4B75-9C4D-2C129EECCC51}" destId="{15E6EC4B-8B4B-4C72-B5FD-272B9BAE4799}" srcOrd="0" destOrd="0" presId="urn:microsoft.com/office/officeart/2005/8/layout/lProcess2"/>
    <dgm:cxn modelId="{5B8457ED-8E84-472D-904D-1FA5179DC872}" srcId="{ED71F7BA-8E17-44E7-B526-CAA729E6A8F0}" destId="{3F4F62EB-A3CA-4D09-8EB2-7A03888D23BE}" srcOrd="0" destOrd="0" parTransId="{C85350B0-BC0F-4923-B25E-8285BB70246C}" sibTransId="{D2FDA489-3509-4737-BA2B-623D840E9D56}"/>
    <dgm:cxn modelId="{73205C0E-04A4-416A-AAC3-D8A15B065371}" type="presOf" srcId="{FB183E29-E437-478E-A13C-FEE406EA7EDD}" destId="{1EEC97EC-F30B-4C1D-A21F-979796F485AD}" srcOrd="0" destOrd="0" presId="urn:microsoft.com/office/officeart/2005/8/layout/lProcess2"/>
    <dgm:cxn modelId="{92ACD175-5DB6-4118-BCF1-C266269CC6E0}" type="presOf" srcId="{A76E588E-752B-4209-9F81-D2FF337D6176}" destId="{F9B22BD5-CDF4-460D-A10A-75EBEE594F00}" srcOrd="0" destOrd="0" presId="urn:microsoft.com/office/officeart/2005/8/layout/lProcess2"/>
    <dgm:cxn modelId="{B7C181FD-63D2-4FBB-A63B-1361FF9F9157}" srcId="{3F4F62EB-A3CA-4D09-8EB2-7A03888D23BE}" destId="{1997CEFC-3961-430E-B5FF-8175F6565922}" srcOrd="2" destOrd="0" parTransId="{38833098-FAB3-4125-BCFE-B1E357DCA904}" sibTransId="{2A8BAD19-4D8D-48CE-BB25-A4807A05D863}"/>
    <dgm:cxn modelId="{5BBE6350-4831-42D3-8E2A-E68F17F1746F}" srcId="{3F4F62EB-A3CA-4D09-8EB2-7A03888D23BE}" destId="{A76E588E-752B-4209-9F81-D2FF337D6176}" srcOrd="8" destOrd="0" parTransId="{2C2946E7-1C5F-43CE-8710-C7633F45B70F}" sibTransId="{121C1564-1D55-4E02-BBA6-A77B5B9BB360}"/>
    <dgm:cxn modelId="{7877BCBE-353C-4C87-B110-45A01FC19A7E}" type="presOf" srcId="{02CE70A6-08D7-4395-B788-2AF01F1CDC62}" destId="{A4C4254D-2F02-4F85-AD7C-33741D42FBD5}" srcOrd="1" destOrd="0" presId="urn:microsoft.com/office/officeart/2005/8/layout/lProcess2"/>
    <dgm:cxn modelId="{ED538E9A-420B-4151-8061-436F0DB40328}" srcId="{02CE70A6-08D7-4395-B788-2AF01F1CDC62}" destId="{266BC7DC-FD9B-4404-9FF9-307E422EFDAE}" srcOrd="1" destOrd="0" parTransId="{607BF4B5-14C1-411F-A250-C268295B1A25}" sibTransId="{723D6739-4E3B-4E55-8334-51437557C24E}"/>
    <dgm:cxn modelId="{0ABC463E-C3F1-46DE-92C5-549EB26D9A2C}" type="presOf" srcId="{E962649C-B7A0-4309-8C9A-32C0384D9612}" destId="{EECFAC05-7133-4C92-A21A-1282FC64E52C}" srcOrd="0" destOrd="0" presId="urn:microsoft.com/office/officeart/2005/8/layout/lProcess2"/>
    <dgm:cxn modelId="{CDD13319-6F98-43E4-9D4A-D2037E7E18E9}" type="presOf" srcId="{3F4F62EB-A3CA-4D09-8EB2-7A03888D23BE}" destId="{8B155E6F-FF1B-4E55-8F44-2172BEDC3DCB}" srcOrd="0" destOrd="0" presId="urn:microsoft.com/office/officeart/2005/8/layout/lProcess2"/>
    <dgm:cxn modelId="{114AD4DC-B54B-4DE8-84DA-01855693D37A}" type="presOf" srcId="{F5B31541-ADFB-4ECD-A652-DF6C4F076B50}" destId="{DF34301A-33C4-4362-872F-A2885D0EFB62}" srcOrd="0" destOrd="0" presId="urn:microsoft.com/office/officeart/2005/8/layout/lProcess2"/>
    <dgm:cxn modelId="{D7F52C65-9F8D-490D-B3DC-3249368F82D4}" srcId="{3F4F62EB-A3CA-4D09-8EB2-7A03888D23BE}" destId="{0F19826C-124A-4B5A-B536-730719E8D0F7}" srcOrd="7" destOrd="0" parTransId="{6C677FD6-D3CD-4E51-A960-A60B4600A29A}" sibTransId="{A1DBDE51-7C2E-4220-AEB4-CEFDF0650434}"/>
    <dgm:cxn modelId="{0611F1D1-CDBD-4389-A883-DFA74C41D943}" type="presOf" srcId="{AAEFDB5F-BFE6-4193-9A4E-B9B42EB0E745}" destId="{F6277A97-3006-4941-9335-9FBF79766C05}" srcOrd="0" destOrd="0" presId="urn:microsoft.com/office/officeart/2005/8/layout/lProcess2"/>
    <dgm:cxn modelId="{FFF6D427-55F1-4AFD-B8B5-2032BF5B977F}" type="presOf" srcId="{F81239EA-E2D2-4E31-9BAF-634E776801BA}" destId="{BFB651B4-DBA9-4442-A4E1-77A6A5796604}" srcOrd="0" destOrd="0" presId="urn:microsoft.com/office/officeart/2005/8/layout/lProcess2"/>
    <dgm:cxn modelId="{E8CC0317-FF22-4E4A-A82B-2B5FEBA455C4}" type="presOf" srcId="{DBEC230A-BF04-4537-85F0-AFC4B9520569}" destId="{C2AC2646-4B82-42D7-BDAC-522210F82B1D}" srcOrd="0" destOrd="0" presId="urn:microsoft.com/office/officeart/2005/8/layout/lProcess2"/>
    <dgm:cxn modelId="{C9BAB4DA-D3F4-496E-81A6-6354BC73EC3C}" srcId="{02CE70A6-08D7-4395-B788-2AF01F1CDC62}" destId="{D2EE6178-2021-4CDF-BC14-B4F4A0634BAA}" srcOrd="2" destOrd="0" parTransId="{8A40BF31-BBEE-4B70-9551-02615927E68D}" sibTransId="{A1B05BA2-5706-4AD2-8168-DF833ACAEC3C}"/>
    <dgm:cxn modelId="{5F05507C-C215-4CD3-A300-0AB20D30C16C}" srcId="{DBEC230A-BF04-4537-85F0-AFC4B9520569}" destId="{AAEFDB5F-BFE6-4193-9A4E-B9B42EB0E745}" srcOrd="3" destOrd="0" parTransId="{5F46CA2A-035D-4CFC-901E-0AA07474C39D}" sibTransId="{18EBCC97-52A5-4015-A9B9-81A8D2ED71F6}"/>
    <dgm:cxn modelId="{DD24598B-244E-44B1-A238-787838A9D52A}" type="presOf" srcId="{02CE70A6-08D7-4395-B788-2AF01F1CDC62}" destId="{A98D1A8E-09EA-4ED3-B63B-1320A110AFEC}" srcOrd="0" destOrd="0" presId="urn:microsoft.com/office/officeart/2005/8/layout/lProcess2"/>
    <dgm:cxn modelId="{E5299924-AED0-44CE-83AE-F6C530F0445D}" type="presOf" srcId="{C3E9AE2B-2000-4D00-AB6E-80BC8F93CB28}" destId="{8A623833-4686-46A9-9CC6-5F5CF79BF76B}" srcOrd="0" destOrd="0" presId="urn:microsoft.com/office/officeart/2005/8/layout/lProcess2"/>
    <dgm:cxn modelId="{A622DD66-DAE4-4575-8084-54B56657E101}" type="presOf" srcId="{82A01152-E218-4D07-89B0-4734F2D98754}" destId="{60118E52-1D6B-428A-86DF-B0C4FD067A31}" srcOrd="0" destOrd="0" presId="urn:microsoft.com/office/officeart/2005/8/layout/lProcess2"/>
    <dgm:cxn modelId="{03E8EA6B-1292-4C13-8974-28A8C2C1D123}" type="presOf" srcId="{ED71F7BA-8E17-44E7-B526-CAA729E6A8F0}" destId="{3190384C-EBA9-482A-936C-C89D1A012E0F}" srcOrd="0" destOrd="0" presId="urn:microsoft.com/office/officeart/2005/8/layout/lProcess2"/>
    <dgm:cxn modelId="{6BC3B2E4-60CC-4243-ACA4-FE99D8F1AB18}" srcId="{02CE70A6-08D7-4395-B788-2AF01F1CDC62}" destId="{D44AF59E-2FA1-4182-B041-474109C9C6A1}" srcOrd="3" destOrd="0" parTransId="{E758A08F-D9DF-43E0-8C05-4B9E95038F23}" sibTransId="{1245107C-3DB4-4549-833F-20A67F3B3A0C}"/>
    <dgm:cxn modelId="{65F32E06-78BC-4C34-B2EE-B7AD69EC15C4}" srcId="{02CE70A6-08D7-4395-B788-2AF01F1CDC62}" destId="{EAD5B7C0-FF59-433C-B1F5-586DF0A1ABE6}" srcOrd="4" destOrd="0" parTransId="{48387A6B-1706-4B0F-8D3C-805C0614F97B}" sibTransId="{AFB04FCA-2428-4807-9844-1216ABC46519}"/>
    <dgm:cxn modelId="{762F0A9F-19E1-4BE7-A690-609CF07DBA51}" type="presOf" srcId="{001AF6F2-49AF-4FEE-94C5-0FF2EE052BEC}" destId="{AA17C667-671D-4BF0-ADE6-0C16930DDB07}" srcOrd="0" destOrd="0" presId="urn:microsoft.com/office/officeart/2005/8/layout/lProcess2"/>
    <dgm:cxn modelId="{8FE60FD1-2C04-45AB-B0EF-DCB172B2153B}" srcId="{02CE70A6-08D7-4395-B788-2AF01F1CDC62}" destId="{F5B31541-ADFB-4ECD-A652-DF6C4F076B50}" srcOrd="0" destOrd="0" parTransId="{FC438552-F268-4801-9647-1C4A88B827C6}" sibTransId="{7E045398-A8BF-4687-AC5E-FC47A6B9F0CD}"/>
    <dgm:cxn modelId="{022C4BBC-96AD-4BEA-A454-DB990A067B33}" srcId="{DBEC230A-BF04-4537-85F0-AFC4B9520569}" destId="{06715EB9-2888-4B75-9C4D-2C129EECCC51}" srcOrd="2" destOrd="0" parTransId="{2EAE1883-16DB-4A4E-8F68-ACF07D607089}" sibTransId="{9B12DDD9-64FA-4493-95FC-2D9676AEFAF1}"/>
    <dgm:cxn modelId="{D826D6A1-D1C7-472B-9D54-D0D07DE7E434}" type="presOf" srcId="{0F19826C-124A-4B5A-B536-730719E8D0F7}" destId="{E44316A3-49FB-465C-A709-DF14FDA171CA}" srcOrd="0" destOrd="0" presId="urn:microsoft.com/office/officeart/2005/8/layout/lProcess2"/>
    <dgm:cxn modelId="{64440FDD-DA52-4835-BD41-55A897B03D8D}" type="presOf" srcId="{EAD5B7C0-FF59-433C-B1F5-586DF0A1ABE6}" destId="{FFE4352F-794C-4235-824B-DFBC8585AD6E}" srcOrd="0" destOrd="0" presId="urn:microsoft.com/office/officeart/2005/8/layout/lProcess2"/>
    <dgm:cxn modelId="{E5A09274-BDEB-46BA-9995-D2FC7B2D42BE}" type="presOf" srcId="{D44AF59E-2FA1-4182-B041-474109C9C6A1}" destId="{0A73AB0C-1442-490A-A9A2-08645857EA12}" srcOrd="0" destOrd="0" presId="urn:microsoft.com/office/officeart/2005/8/layout/lProcess2"/>
    <dgm:cxn modelId="{EF609B4D-BD76-40F1-BD5F-58127883C760}" srcId="{3F4F62EB-A3CA-4D09-8EB2-7A03888D23BE}" destId="{82A01152-E218-4D07-89B0-4734F2D98754}" srcOrd="4" destOrd="0" parTransId="{F1D4F8F4-873A-446E-B689-65E2B4DCA1E2}" sibTransId="{FF4B94EE-EE15-4CC9-A6CF-EA01A45A6BD7}"/>
    <dgm:cxn modelId="{30DD4A7C-616F-4AD2-9FB6-36AADA81BDD9}" type="presOf" srcId="{DBEC230A-BF04-4537-85F0-AFC4B9520569}" destId="{42C22AAB-A10A-4072-BFE9-82AB3B3E44F5}" srcOrd="1" destOrd="0" presId="urn:microsoft.com/office/officeart/2005/8/layout/lProcess2"/>
    <dgm:cxn modelId="{EE977850-21A3-482B-9F89-BFE2A57B1F12}" srcId="{DBEC230A-BF04-4537-85F0-AFC4B9520569}" destId="{F81239EA-E2D2-4E31-9BAF-634E776801BA}" srcOrd="0" destOrd="0" parTransId="{D03C60BE-2C8A-444E-8009-AB1C867CD1D6}" sibTransId="{AA9DD576-9C49-4DBB-B73B-67390F4747C4}"/>
    <dgm:cxn modelId="{189D34D4-A39B-437D-BA7D-D13BBF3AD5EF}" type="presParOf" srcId="{3190384C-EBA9-482A-936C-C89D1A012E0F}" destId="{408EC485-6C07-4826-B601-AB0F4E00DD1E}" srcOrd="0" destOrd="0" presId="urn:microsoft.com/office/officeart/2005/8/layout/lProcess2"/>
    <dgm:cxn modelId="{71D8EB64-7887-47BF-81C0-D5C5F4E097C1}" type="presParOf" srcId="{408EC485-6C07-4826-B601-AB0F4E00DD1E}" destId="{8B155E6F-FF1B-4E55-8F44-2172BEDC3DCB}" srcOrd="0" destOrd="0" presId="urn:microsoft.com/office/officeart/2005/8/layout/lProcess2"/>
    <dgm:cxn modelId="{EE2E3C65-02C6-4958-8158-86AEB95C9C34}" type="presParOf" srcId="{408EC485-6C07-4826-B601-AB0F4E00DD1E}" destId="{A787F924-342D-4C46-904C-7E3AA0B52D1A}" srcOrd="1" destOrd="0" presId="urn:microsoft.com/office/officeart/2005/8/layout/lProcess2"/>
    <dgm:cxn modelId="{16CBFAA5-FABA-46F3-8D73-0008AE0D50A5}" type="presParOf" srcId="{408EC485-6C07-4826-B601-AB0F4E00DD1E}" destId="{1A3FB271-298D-4FDD-A252-B5F8EB3DC92A}" srcOrd="2" destOrd="0" presId="urn:microsoft.com/office/officeart/2005/8/layout/lProcess2"/>
    <dgm:cxn modelId="{35C25818-3B6D-498D-9052-6E14A44A200F}" type="presParOf" srcId="{1A3FB271-298D-4FDD-A252-B5F8EB3DC92A}" destId="{4C3F2E5C-00E1-47EA-BA21-735AF777D02B}" srcOrd="0" destOrd="0" presId="urn:microsoft.com/office/officeart/2005/8/layout/lProcess2"/>
    <dgm:cxn modelId="{7D6AC836-DC88-49C3-943F-FCD860D8BC75}" type="presParOf" srcId="{4C3F2E5C-00E1-47EA-BA21-735AF777D02B}" destId="{EECFAC05-7133-4C92-A21A-1282FC64E52C}" srcOrd="0" destOrd="0" presId="urn:microsoft.com/office/officeart/2005/8/layout/lProcess2"/>
    <dgm:cxn modelId="{D740CABE-A600-4A4E-9A67-EBCDC5D0FE2D}" type="presParOf" srcId="{4C3F2E5C-00E1-47EA-BA21-735AF777D02B}" destId="{228C2D5B-80DD-48A3-9546-BFD6A9478F8B}" srcOrd="1" destOrd="0" presId="urn:microsoft.com/office/officeart/2005/8/layout/lProcess2"/>
    <dgm:cxn modelId="{609CAF01-B026-4326-AB5F-D02396D50A87}" type="presParOf" srcId="{4C3F2E5C-00E1-47EA-BA21-735AF777D02B}" destId="{00A83743-CDEC-4A54-A9F5-AF859C3EEF0B}" srcOrd="2" destOrd="0" presId="urn:microsoft.com/office/officeart/2005/8/layout/lProcess2"/>
    <dgm:cxn modelId="{E60FBB19-ED33-446E-B2D3-737C123CE1CB}" type="presParOf" srcId="{4C3F2E5C-00E1-47EA-BA21-735AF777D02B}" destId="{3E53C85C-1ABE-4555-88DC-920491D04EB4}" srcOrd="3" destOrd="0" presId="urn:microsoft.com/office/officeart/2005/8/layout/lProcess2"/>
    <dgm:cxn modelId="{AB7796CB-5363-46ED-8A26-53AF3AE958AD}" type="presParOf" srcId="{4C3F2E5C-00E1-47EA-BA21-735AF777D02B}" destId="{F3D64D14-1E92-40D7-9880-C330060AE8F2}" srcOrd="4" destOrd="0" presId="urn:microsoft.com/office/officeart/2005/8/layout/lProcess2"/>
    <dgm:cxn modelId="{FB1D4470-36E6-4734-98A8-AE8B8D9A5D1D}" type="presParOf" srcId="{4C3F2E5C-00E1-47EA-BA21-735AF777D02B}" destId="{ECC44260-32B5-415C-AE61-C24ACFB1A846}" srcOrd="5" destOrd="0" presId="urn:microsoft.com/office/officeart/2005/8/layout/lProcess2"/>
    <dgm:cxn modelId="{F5BC4CB9-8AA5-423B-AC5F-FAE261F50F82}" type="presParOf" srcId="{4C3F2E5C-00E1-47EA-BA21-735AF777D02B}" destId="{FC7644FB-9A52-4BE6-AAB5-F2A9CC61512E}" srcOrd="6" destOrd="0" presId="urn:microsoft.com/office/officeart/2005/8/layout/lProcess2"/>
    <dgm:cxn modelId="{91D894E9-9F88-464B-B5E2-FAF30F163243}" type="presParOf" srcId="{4C3F2E5C-00E1-47EA-BA21-735AF777D02B}" destId="{F46823BF-9780-4118-99FE-508B1C9F7F47}" srcOrd="7" destOrd="0" presId="urn:microsoft.com/office/officeart/2005/8/layout/lProcess2"/>
    <dgm:cxn modelId="{D64FA16B-05B5-4588-95FD-038BD4D3F2F4}" type="presParOf" srcId="{4C3F2E5C-00E1-47EA-BA21-735AF777D02B}" destId="{60118E52-1D6B-428A-86DF-B0C4FD067A31}" srcOrd="8" destOrd="0" presId="urn:microsoft.com/office/officeart/2005/8/layout/lProcess2"/>
    <dgm:cxn modelId="{798A6631-EC9D-452E-9C58-EF59FF126EAF}" type="presParOf" srcId="{4C3F2E5C-00E1-47EA-BA21-735AF777D02B}" destId="{5548AB5B-8203-4C78-92D5-312BA7B52B8D}" srcOrd="9" destOrd="0" presId="urn:microsoft.com/office/officeart/2005/8/layout/lProcess2"/>
    <dgm:cxn modelId="{4081F647-625C-4385-9ABB-1DCB27B157B9}" type="presParOf" srcId="{4C3F2E5C-00E1-47EA-BA21-735AF777D02B}" destId="{AA17C667-671D-4BF0-ADE6-0C16930DDB07}" srcOrd="10" destOrd="0" presId="urn:microsoft.com/office/officeart/2005/8/layout/lProcess2"/>
    <dgm:cxn modelId="{B1A761AE-FE8C-428A-A9B4-631CBA0265E3}" type="presParOf" srcId="{4C3F2E5C-00E1-47EA-BA21-735AF777D02B}" destId="{2D013FDB-2CB5-406B-A256-ED5E0FE47EF1}" srcOrd="11" destOrd="0" presId="urn:microsoft.com/office/officeart/2005/8/layout/lProcess2"/>
    <dgm:cxn modelId="{BB6CE2EE-071A-4693-9F74-D1FC05DC4396}" type="presParOf" srcId="{4C3F2E5C-00E1-47EA-BA21-735AF777D02B}" destId="{1EEC97EC-F30B-4C1D-A21F-979796F485AD}" srcOrd="12" destOrd="0" presId="urn:microsoft.com/office/officeart/2005/8/layout/lProcess2"/>
    <dgm:cxn modelId="{B44A0735-8B72-459C-9793-DA96A7221E5A}" type="presParOf" srcId="{4C3F2E5C-00E1-47EA-BA21-735AF777D02B}" destId="{018C2110-D37B-4AA8-85E2-A9D0448C7A7B}" srcOrd="13" destOrd="0" presId="urn:microsoft.com/office/officeart/2005/8/layout/lProcess2"/>
    <dgm:cxn modelId="{5DC7FE21-E21D-4D4F-BDA0-05AC969A1D78}" type="presParOf" srcId="{4C3F2E5C-00E1-47EA-BA21-735AF777D02B}" destId="{E44316A3-49FB-465C-A709-DF14FDA171CA}" srcOrd="14" destOrd="0" presId="urn:microsoft.com/office/officeart/2005/8/layout/lProcess2"/>
    <dgm:cxn modelId="{62579CC6-95AD-4296-A99E-BBBF1C3AE8E1}" type="presParOf" srcId="{4C3F2E5C-00E1-47EA-BA21-735AF777D02B}" destId="{4203E94E-DAC9-4961-B1E3-183FD2DC9CBF}" srcOrd="15" destOrd="0" presId="urn:microsoft.com/office/officeart/2005/8/layout/lProcess2"/>
    <dgm:cxn modelId="{26C5F200-5880-4272-8871-D376FBA32E6C}" type="presParOf" srcId="{4C3F2E5C-00E1-47EA-BA21-735AF777D02B}" destId="{F9B22BD5-CDF4-460D-A10A-75EBEE594F00}" srcOrd="16" destOrd="0" presId="urn:microsoft.com/office/officeart/2005/8/layout/lProcess2"/>
    <dgm:cxn modelId="{152D70DE-1706-4375-BB3C-3B8952CE7668}" type="presParOf" srcId="{3190384C-EBA9-482A-936C-C89D1A012E0F}" destId="{2ADB7E9C-CC9F-43AE-901F-FF423E642B5D}" srcOrd="1" destOrd="0" presId="urn:microsoft.com/office/officeart/2005/8/layout/lProcess2"/>
    <dgm:cxn modelId="{CA229D47-36EA-4544-82C7-523042EF6ED2}" type="presParOf" srcId="{3190384C-EBA9-482A-936C-C89D1A012E0F}" destId="{42334119-4E81-438C-9906-98B235F39516}" srcOrd="2" destOrd="0" presId="urn:microsoft.com/office/officeart/2005/8/layout/lProcess2"/>
    <dgm:cxn modelId="{A9234B38-A67C-431D-81C7-4D25D1A2F83C}" type="presParOf" srcId="{42334119-4E81-438C-9906-98B235F39516}" destId="{A98D1A8E-09EA-4ED3-B63B-1320A110AFEC}" srcOrd="0" destOrd="0" presId="urn:microsoft.com/office/officeart/2005/8/layout/lProcess2"/>
    <dgm:cxn modelId="{7E2D13FE-03FE-48AD-931D-E5CCFB3D1000}" type="presParOf" srcId="{42334119-4E81-438C-9906-98B235F39516}" destId="{A4C4254D-2F02-4F85-AD7C-33741D42FBD5}" srcOrd="1" destOrd="0" presId="urn:microsoft.com/office/officeart/2005/8/layout/lProcess2"/>
    <dgm:cxn modelId="{C1BF2D74-EFFC-4AFC-954E-4A96DD6AAAE5}" type="presParOf" srcId="{42334119-4E81-438C-9906-98B235F39516}" destId="{FBE258C6-0E6B-4D5A-B74D-4FBDC3708DBF}" srcOrd="2" destOrd="0" presId="urn:microsoft.com/office/officeart/2005/8/layout/lProcess2"/>
    <dgm:cxn modelId="{63218F63-721E-4E66-BD2B-4407059E642F}" type="presParOf" srcId="{FBE258C6-0E6B-4D5A-B74D-4FBDC3708DBF}" destId="{9BC0C245-3D0F-4BD0-97EF-883A72E23FC8}" srcOrd="0" destOrd="0" presId="urn:microsoft.com/office/officeart/2005/8/layout/lProcess2"/>
    <dgm:cxn modelId="{30FC9831-EE2B-49B8-98F2-2D77422CB585}" type="presParOf" srcId="{9BC0C245-3D0F-4BD0-97EF-883A72E23FC8}" destId="{DF34301A-33C4-4362-872F-A2885D0EFB62}" srcOrd="0" destOrd="0" presId="urn:microsoft.com/office/officeart/2005/8/layout/lProcess2"/>
    <dgm:cxn modelId="{EEF500E3-FBA6-4A00-849F-18A8EC741786}" type="presParOf" srcId="{9BC0C245-3D0F-4BD0-97EF-883A72E23FC8}" destId="{9C753E44-7FB9-4659-8DAD-E491AF79F13F}" srcOrd="1" destOrd="0" presId="urn:microsoft.com/office/officeart/2005/8/layout/lProcess2"/>
    <dgm:cxn modelId="{F118B598-530F-4D95-A19C-C8E654870510}" type="presParOf" srcId="{9BC0C245-3D0F-4BD0-97EF-883A72E23FC8}" destId="{C08D8212-C271-4760-B347-870993B298DB}" srcOrd="2" destOrd="0" presId="urn:microsoft.com/office/officeart/2005/8/layout/lProcess2"/>
    <dgm:cxn modelId="{EFCE97C9-A4BC-4A0B-8FC2-9BFF1D4FFB0D}" type="presParOf" srcId="{9BC0C245-3D0F-4BD0-97EF-883A72E23FC8}" destId="{423A4854-AB0A-42EA-B3FF-07BE167C4DA0}" srcOrd="3" destOrd="0" presId="urn:microsoft.com/office/officeart/2005/8/layout/lProcess2"/>
    <dgm:cxn modelId="{8A324884-08D6-4312-9166-A509A2BB0387}" type="presParOf" srcId="{9BC0C245-3D0F-4BD0-97EF-883A72E23FC8}" destId="{0DA34BBD-FC65-42BC-BF83-58948DF522DA}" srcOrd="4" destOrd="0" presId="urn:microsoft.com/office/officeart/2005/8/layout/lProcess2"/>
    <dgm:cxn modelId="{2C0A6792-5BAE-4A5F-83A2-BD2FC650DC89}" type="presParOf" srcId="{9BC0C245-3D0F-4BD0-97EF-883A72E23FC8}" destId="{6E6FE696-9246-4826-A568-E3CD3820149F}" srcOrd="5" destOrd="0" presId="urn:microsoft.com/office/officeart/2005/8/layout/lProcess2"/>
    <dgm:cxn modelId="{DC8D4EC1-421E-495C-A86B-C3BAF90E190A}" type="presParOf" srcId="{9BC0C245-3D0F-4BD0-97EF-883A72E23FC8}" destId="{0A73AB0C-1442-490A-A9A2-08645857EA12}" srcOrd="6" destOrd="0" presId="urn:microsoft.com/office/officeart/2005/8/layout/lProcess2"/>
    <dgm:cxn modelId="{937AA868-BF8E-4784-815A-F96401537248}" type="presParOf" srcId="{9BC0C245-3D0F-4BD0-97EF-883A72E23FC8}" destId="{B8E83645-F974-4B00-801E-1BFB8F309C25}" srcOrd="7" destOrd="0" presId="urn:microsoft.com/office/officeart/2005/8/layout/lProcess2"/>
    <dgm:cxn modelId="{7C162CD3-790F-4867-A32C-35D5AD1D245C}" type="presParOf" srcId="{9BC0C245-3D0F-4BD0-97EF-883A72E23FC8}" destId="{FFE4352F-794C-4235-824B-DFBC8585AD6E}" srcOrd="8" destOrd="0" presId="urn:microsoft.com/office/officeart/2005/8/layout/lProcess2"/>
    <dgm:cxn modelId="{5746F178-9B89-4561-AADF-3E27A8EB67E7}" type="presParOf" srcId="{9BC0C245-3D0F-4BD0-97EF-883A72E23FC8}" destId="{B4F50C32-2DA5-4263-A418-942BDF11671F}" srcOrd="9" destOrd="0" presId="urn:microsoft.com/office/officeart/2005/8/layout/lProcess2"/>
    <dgm:cxn modelId="{3A40FDA9-AF54-49D7-BCAC-3D23E558918B}" type="presParOf" srcId="{9BC0C245-3D0F-4BD0-97EF-883A72E23FC8}" destId="{45302C95-1ACB-4805-B8F8-8CD28BF7E87A}" srcOrd="10" destOrd="0" presId="urn:microsoft.com/office/officeart/2005/8/layout/lProcess2"/>
    <dgm:cxn modelId="{E957B682-1331-405B-A00F-6A9F268A729F}" type="presParOf" srcId="{3190384C-EBA9-482A-936C-C89D1A012E0F}" destId="{BA58E5F3-071C-4941-BF9F-1009AF078FC7}" srcOrd="3" destOrd="0" presId="urn:microsoft.com/office/officeart/2005/8/layout/lProcess2"/>
    <dgm:cxn modelId="{5554AAF7-D3A4-400A-A5C7-715E58B38178}" type="presParOf" srcId="{3190384C-EBA9-482A-936C-C89D1A012E0F}" destId="{662690C0-2295-4801-A4BD-5069F3E5CD99}" srcOrd="4" destOrd="0" presId="urn:microsoft.com/office/officeart/2005/8/layout/lProcess2"/>
    <dgm:cxn modelId="{CED5AC1F-6B99-4C53-902F-2DB167781153}" type="presParOf" srcId="{662690C0-2295-4801-A4BD-5069F3E5CD99}" destId="{C2AC2646-4B82-42D7-BDAC-522210F82B1D}" srcOrd="0" destOrd="0" presId="urn:microsoft.com/office/officeart/2005/8/layout/lProcess2"/>
    <dgm:cxn modelId="{C34A2090-B86B-4C26-8853-FB63C3980BB7}" type="presParOf" srcId="{662690C0-2295-4801-A4BD-5069F3E5CD99}" destId="{42C22AAB-A10A-4072-BFE9-82AB3B3E44F5}" srcOrd="1" destOrd="0" presId="urn:microsoft.com/office/officeart/2005/8/layout/lProcess2"/>
    <dgm:cxn modelId="{95C057E3-2415-44C6-B01C-49ED369E1E66}" type="presParOf" srcId="{662690C0-2295-4801-A4BD-5069F3E5CD99}" destId="{3F5B3B4C-7F0D-4326-B767-AA70A064A012}" srcOrd="2" destOrd="0" presId="urn:microsoft.com/office/officeart/2005/8/layout/lProcess2"/>
    <dgm:cxn modelId="{28F4276B-32FA-420A-9098-CC43B24376F0}" type="presParOf" srcId="{3F5B3B4C-7F0D-4326-B767-AA70A064A012}" destId="{7E4EDF0C-BBE3-4F01-93D8-09546B031A81}" srcOrd="0" destOrd="0" presId="urn:microsoft.com/office/officeart/2005/8/layout/lProcess2"/>
    <dgm:cxn modelId="{C9D1882C-F1F7-4A7C-9E08-38E2938C80AC}" type="presParOf" srcId="{7E4EDF0C-BBE3-4F01-93D8-09546B031A81}" destId="{BFB651B4-DBA9-4442-A4E1-77A6A5796604}" srcOrd="0" destOrd="0" presId="urn:microsoft.com/office/officeart/2005/8/layout/lProcess2"/>
    <dgm:cxn modelId="{C668E327-CF02-4390-A47F-BEFF2286ACBA}" type="presParOf" srcId="{7E4EDF0C-BBE3-4F01-93D8-09546B031A81}" destId="{81BDA7B1-DAF2-4269-9E23-62106971E2B6}" srcOrd="1" destOrd="0" presId="urn:microsoft.com/office/officeart/2005/8/layout/lProcess2"/>
    <dgm:cxn modelId="{9253D6F2-7F0C-4910-88D2-232F357C508A}" type="presParOf" srcId="{7E4EDF0C-BBE3-4F01-93D8-09546B031A81}" destId="{8A623833-4686-46A9-9CC6-5F5CF79BF76B}" srcOrd="2" destOrd="0" presId="urn:microsoft.com/office/officeart/2005/8/layout/lProcess2"/>
    <dgm:cxn modelId="{647FF51A-8386-40D8-9B5F-C349C75D43AF}" type="presParOf" srcId="{7E4EDF0C-BBE3-4F01-93D8-09546B031A81}" destId="{9D44693A-DB65-40E8-AD83-E3107575DF89}" srcOrd="3" destOrd="0" presId="urn:microsoft.com/office/officeart/2005/8/layout/lProcess2"/>
    <dgm:cxn modelId="{D89CF56B-F196-4AAC-85B2-48F9D3AC90B4}" type="presParOf" srcId="{7E4EDF0C-BBE3-4F01-93D8-09546B031A81}" destId="{15E6EC4B-8B4B-4C72-B5FD-272B9BAE4799}" srcOrd="4" destOrd="0" presId="urn:microsoft.com/office/officeart/2005/8/layout/lProcess2"/>
    <dgm:cxn modelId="{859248BB-B95B-4BE4-A2FC-7E193757CF7E}" type="presParOf" srcId="{7E4EDF0C-BBE3-4F01-93D8-09546B031A81}" destId="{C905234B-5199-41E5-940F-7AB911D204E6}" srcOrd="5" destOrd="0" presId="urn:microsoft.com/office/officeart/2005/8/layout/lProcess2"/>
    <dgm:cxn modelId="{C5C3CAD2-1A18-41BF-B795-CA6F7596B012}" type="presParOf" srcId="{7E4EDF0C-BBE3-4F01-93D8-09546B031A81}" destId="{F6277A97-3006-4941-9335-9FBF79766C05}" srcOrd="6" destOrd="0" presId="urn:microsoft.com/office/officeart/2005/8/layout/lProcess2"/>
    <dgm:cxn modelId="{C17B67CD-EED1-4A54-88CA-8E4A89BEE0F9}" type="presParOf" srcId="{7E4EDF0C-BBE3-4F01-93D8-09546B031A81}" destId="{FD810ECA-2777-4711-8785-2262472243BD}" srcOrd="7" destOrd="0" presId="urn:microsoft.com/office/officeart/2005/8/layout/lProcess2"/>
    <dgm:cxn modelId="{A52631E1-FBD7-4E0B-97BC-2B96B0E92BAD}" type="presParOf" srcId="{7E4EDF0C-BBE3-4F01-93D8-09546B031A81}" destId="{60B3773E-58AB-4F11-983F-9ABF5726FC2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497442-E1CA-254B-871F-5D2F31ECFEB9}" type="doc">
      <dgm:prSet loTypeId="urn:microsoft.com/office/officeart/2005/8/layout/list1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BF4B7C1-D92D-9F49-9AEE-B43F8BD434CC}">
      <dgm:prSet phldrT="[Text]" custT="1"/>
      <dgm:spPr/>
      <dgm:t>
        <a:bodyPr/>
        <a:lstStyle/>
        <a:p>
          <a:r>
            <a:rPr lang="en-US" sz="2000" dirty="0" smtClean="0">
              <a:latin typeface="Arial Black" panose="020B0A04020102020204" pitchFamily="34" charset="0"/>
            </a:rPr>
            <a:t>Time to severe cognitive stage (e.g., MMSE&lt;9)</a:t>
          </a:r>
          <a:endParaRPr lang="en-US" sz="2000" dirty="0">
            <a:latin typeface="Arial Black" panose="020B0A04020102020204" pitchFamily="34" charset="0"/>
          </a:endParaRPr>
        </a:p>
      </dgm:t>
    </dgm:pt>
    <dgm:pt modelId="{1C5328A8-D897-3440-85A1-EEE363CBFD21}" type="parTrans" cxnId="{7F91556B-F7C7-204E-A210-81565B53C62E}">
      <dgm:prSet/>
      <dgm:spPr/>
      <dgm:t>
        <a:bodyPr/>
        <a:lstStyle/>
        <a:p>
          <a:endParaRPr lang="en-US"/>
        </a:p>
      </dgm:t>
    </dgm:pt>
    <dgm:pt modelId="{6C23D203-DD12-6B4D-8856-6A2FF0ACDDB5}" type="sibTrans" cxnId="{7F91556B-F7C7-204E-A210-81565B53C62E}">
      <dgm:prSet/>
      <dgm:spPr/>
      <dgm:t>
        <a:bodyPr/>
        <a:lstStyle/>
        <a:p>
          <a:endParaRPr lang="en-US"/>
        </a:p>
      </dgm:t>
    </dgm:pt>
    <dgm:pt modelId="{F89E28EE-B469-DD4F-A3F5-7B0A666DC7E1}">
      <dgm:prSet phldrT="[Text]" custT="1"/>
      <dgm:spPr/>
      <dgm:t>
        <a:bodyPr/>
        <a:lstStyle/>
        <a:p>
          <a:r>
            <a:rPr lang="en-US" sz="2000" dirty="0" smtClean="0">
              <a:latin typeface="Arial Black" panose="020B0A04020102020204" pitchFamily="34" charset="0"/>
            </a:rPr>
            <a:t>Time to severe functional stage (e.g., BDRS for ADL &gt;12)</a:t>
          </a:r>
          <a:endParaRPr lang="en-US" sz="2000" dirty="0">
            <a:latin typeface="Arial Black" panose="020B0A04020102020204" pitchFamily="34" charset="0"/>
          </a:endParaRPr>
        </a:p>
      </dgm:t>
    </dgm:pt>
    <dgm:pt modelId="{8E45963E-DB61-0747-B582-BEC9E0169283}" type="parTrans" cxnId="{0E02AEBE-07A7-404E-8965-DA450DE52080}">
      <dgm:prSet/>
      <dgm:spPr/>
      <dgm:t>
        <a:bodyPr/>
        <a:lstStyle/>
        <a:p>
          <a:endParaRPr lang="en-US"/>
        </a:p>
      </dgm:t>
    </dgm:pt>
    <dgm:pt modelId="{2C9956A9-D0FB-5D4E-958E-CC1DD57008A2}" type="sibTrans" cxnId="{0E02AEBE-07A7-404E-8965-DA450DE52080}">
      <dgm:prSet/>
      <dgm:spPr/>
      <dgm:t>
        <a:bodyPr/>
        <a:lstStyle/>
        <a:p>
          <a:endParaRPr lang="en-US"/>
        </a:p>
      </dgm:t>
    </dgm:pt>
    <dgm:pt modelId="{269133A9-0B51-0F45-8FFC-E5CD6CFB7C74}">
      <dgm:prSet phldrT="[Text]" custT="1"/>
      <dgm:spPr>
        <a:solidFill>
          <a:srgbClr val="FF6600">
            <a:alpha val="63333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Black" panose="020B0A04020102020204" pitchFamily="34" charset="0"/>
            </a:rPr>
            <a:t>Time to nursing home admission</a:t>
          </a:r>
          <a:endParaRPr lang="en-US" sz="20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E48F1EF5-C5A2-3D4F-B96E-E6F8532695A6}" type="parTrans" cxnId="{CD5A5337-2611-1E46-BCB7-0A34BB7B3F58}">
      <dgm:prSet/>
      <dgm:spPr/>
      <dgm:t>
        <a:bodyPr/>
        <a:lstStyle/>
        <a:p>
          <a:endParaRPr lang="en-US"/>
        </a:p>
      </dgm:t>
    </dgm:pt>
    <dgm:pt modelId="{CE411232-C919-7E42-897D-0FCB10A2BC60}" type="sibTrans" cxnId="{CD5A5337-2611-1E46-BCB7-0A34BB7B3F58}">
      <dgm:prSet/>
      <dgm:spPr/>
      <dgm:t>
        <a:bodyPr/>
        <a:lstStyle/>
        <a:p>
          <a:endParaRPr lang="en-US"/>
        </a:p>
      </dgm:t>
    </dgm:pt>
    <dgm:pt modelId="{8BB90D58-FE06-744D-AA51-380A8C6AE231}">
      <dgm:prSet phldrT="[Text]" custT="1"/>
      <dgm:spPr>
        <a:solidFill>
          <a:srgbClr val="00CC99">
            <a:alpha val="50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Black" panose="020B0A04020102020204" pitchFamily="34" charset="0"/>
            </a:rPr>
            <a:t>Time to death</a:t>
          </a:r>
          <a:endParaRPr lang="en-US" sz="20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05DDC755-6F4B-6648-9D08-549825E240AB}" type="parTrans" cxnId="{FAC2EF64-97DC-654F-9C27-FA1FC58EB201}">
      <dgm:prSet/>
      <dgm:spPr/>
      <dgm:t>
        <a:bodyPr/>
        <a:lstStyle/>
        <a:p>
          <a:endParaRPr lang="en-US"/>
        </a:p>
      </dgm:t>
    </dgm:pt>
    <dgm:pt modelId="{85407711-EB28-E543-8677-4F817AE2CA32}" type="sibTrans" cxnId="{FAC2EF64-97DC-654F-9C27-FA1FC58EB201}">
      <dgm:prSet/>
      <dgm:spPr/>
      <dgm:t>
        <a:bodyPr/>
        <a:lstStyle/>
        <a:p>
          <a:endParaRPr lang="en-US"/>
        </a:p>
      </dgm:t>
    </dgm:pt>
    <dgm:pt modelId="{8BB600CB-8770-7C44-95F8-8A7DB94C88E0}" type="pres">
      <dgm:prSet presAssocID="{F3497442-E1CA-254B-871F-5D2F31ECFE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7EEC0-EF6A-1842-B985-CE06285FBB58}" type="pres">
      <dgm:prSet presAssocID="{4BF4B7C1-D92D-9F49-9AEE-B43F8BD434CC}" presName="parentLin" presStyleCnt="0"/>
      <dgm:spPr/>
    </dgm:pt>
    <dgm:pt modelId="{FD73B26F-3D08-4347-AB6B-28324EA8AB2D}" type="pres">
      <dgm:prSet presAssocID="{4BF4B7C1-D92D-9F49-9AEE-B43F8BD434C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A5B4081-3C99-054C-A625-0F8E1DBF99E3}" type="pres">
      <dgm:prSet presAssocID="{4BF4B7C1-D92D-9F49-9AEE-B43F8BD434CC}" presName="parentText" presStyleLbl="node1" presStyleIdx="0" presStyleCnt="4" custScaleX="132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D0E79-45C6-7647-824A-D87B33C3135F}" type="pres">
      <dgm:prSet presAssocID="{4BF4B7C1-D92D-9F49-9AEE-B43F8BD434CC}" presName="negativeSpace" presStyleCnt="0"/>
      <dgm:spPr/>
    </dgm:pt>
    <dgm:pt modelId="{422386C6-E6E7-AA44-A633-F47A1868E148}" type="pres">
      <dgm:prSet presAssocID="{4BF4B7C1-D92D-9F49-9AEE-B43F8BD434CC}" presName="childText" presStyleLbl="conFgAcc1" presStyleIdx="0" presStyleCnt="4">
        <dgm:presLayoutVars>
          <dgm:bulletEnabled val="1"/>
        </dgm:presLayoutVars>
      </dgm:prSet>
      <dgm:spPr/>
    </dgm:pt>
    <dgm:pt modelId="{59ABFA44-8946-6240-8DE8-C2D08A2F7716}" type="pres">
      <dgm:prSet presAssocID="{6C23D203-DD12-6B4D-8856-6A2FF0ACDDB5}" presName="spaceBetweenRectangles" presStyleCnt="0"/>
      <dgm:spPr/>
    </dgm:pt>
    <dgm:pt modelId="{890E32CB-4AB4-224B-816B-EDAC352732E5}" type="pres">
      <dgm:prSet presAssocID="{F89E28EE-B469-DD4F-A3F5-7B0A666DC7E1}" presName="parentLin" presStyleCnt="0"/>
      <dgm:spPr/>
    </dgm:pt>
    <dgm:pt modelId="{599098E1-3571-C244-BFE4-4C84E4E2019F}" type="pres">
      <dgm:prSet presAssocID="{F89E28EE-B469-DD4F-A3F5-7B0A666DC7E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798E14A-4B18-0049-8184-031F37A754F4}" type="pres">
      <dgm:prSet presAssocID="{F89E28EE-B469-DD4F-A3F5-7B0A666DC7E1}" presName="parentText" presStyleLbl="node1" presStyleIdx="1" presStyleCnt="4" custScaleX="132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E822E-3374-444E-899A-76441287FDE3}" type="pres">
      <dgm:prSet presAssocID="{F89E28EE-B469-DD4F-A3F5-7B0A666DC7E1}" presName="negativeSpace" presStyleCnt="0"/>
      <dgm:spPr/>
    </dgm:pt>
    <dgm:pt modelId="{71C1B25C-55B0-CA4C-BAD1-86A50A80D53E}" type="pres">
      <dgm:prSet presAssocID="{F89E28EE-B469-DD4F-A3F5-7B0A666DC7E1}" presName="childText" presStyleLbl="conFgAcc1" presStyleIdx="1" presStyleCnt="4">
        <dgm:presLayoutVars>
          <dgm:bulletEnabled val="1"/>
        </dgm:presLayoutVars>
      </dgm:prSet>
      <dgm:spPr/>
    </dgm:pt>
    <dgm:pt modelId="{17F1DAAD-4B80-7C43-A704-06443D97FFF4}" type="pres">
      <dgm:prSet presAssocID="{2C9956A9-D0FB-5D4E-958E-CC1DD57008A2}" presName="spaceBetweenRectangles" presStyleCnt="0"/>
      <dgm:spPr/>
    </dgm:pt>
    <dgm:pt modelId="{B52CAEB1-3357-884D-AD1D-2A9AD435C7F0}" type="pres">
      <dgm:prSet presAssocID="{269133A9-0B51-0F45-8FFC-E5CD6CFB7C74}" presName="parentLin" presStyleCnt="0"/>
      <dgm:spPr/>
    </dgm:pt>
    <dgm:pt modelId="{86523D70-AE5B-2B4C-BE40-FE388F5071DE}" type="pres">
      <dgm:prSet presAssocID="{269133A9-0B51-0F45-8FFC-E5CD6CFB7C7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A07F913-2F24-8E41-B8A3-39DF8416E043}" type="pres">
      <dgm:prSet presAssocID="{269133A9-0B51-0F45-8FFC-E5CD6CFB7C74}" presName="parentText" presStyleLbl="node1" presStyleIdx="2" presStyleCnt="4" custScaleX="1307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C6182-E80B-544B-A4DB-0356D70D35F4}" type="pres">
      <dgm:prSet presAssocID="{269133A9-0B51-0F45-8FFC-E5CD6CFB7C74}" presName="negativeSpace" presStyleCnt="0"/>
      <dgm:spPr/>
    </dgm:pt>
    <dgm:pt modelId="{EBE9F72A-F0E7-2048-8641-152CF2239BDD}" type="pres">
      <dgm:prSet presAssocID="{269133A9-0B51-0F45-8FFC-E5CD6CFB7C74}" presName="childText" presStyleLbl="conFgAcc1" presStyleIdx="2" presStyleCnt="4">
        <dgm:presLayoutVars>
          <dgm:bulletEnabled val="1"/>
        </dgm:presLayoutVars>
      </dgm:prSet>
      <dgm:spPr/>
    </dgm:pt>
    <dgm:pt modelId="{651F3584-76A7-924B-A073-6D4DDE9A9111}" type="pres">
      <dgm:prSet presAssocID="{CE411232-C919-7E42-897D-0FCB10A2BC60}" presName="spaceBetweenRectangles" presStyleCnt="0"/>
      <dgm:spPr/>
    </dgm:pt>
    <dgm:pt modelId="{D0E9C7DD-88D3-7C47-9A65-5317A2ACF2B5}" type="pres">
      <dgm:prSet presAssocID="{8BB90D58-FE06-744D-AA51-380A8C6AE231}" presName="parentLin" presStyleCnt="0"/>
      <dgm:spPr/>
    </dgm:pt>
    <dgm:pt modelId="{785AF699-1956-8243-ADDE-5CD8E9EEB94E}" type="pres">
      <dgm:prSet presAssocID="{8BB90D58-FE06-744D-AA51-380A8C6AE23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D01E74F-476E-2D45-86C5-FA611711041F}" type="pres">
      <dgm:prSet presAssocID="{8BB90D58-FE06-744D-AA51-380A8C6AE231}" presName="parentText" presStyleLbl="node1" presStyleIdx="3" presStyleCnt="4" custScaleX="1297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40011-D44E-7949-8BC3-BA01ADE46909}" type="pres">
      <dgm:prSet presAssocID="{8BB90D58-FE06-744D-AA51-380A8C6AE231}" presName="negativeSpace" presStyleCnt="0"/>
      <dgm:spPr/>
    </dgm:pt>
    <dgm:pt modelId="{6347CB0E-7391-5448-A12D-CAD2DFE9865C}" type="pres">
      <dgm:prSet presAssocID="{8BB90D58-FE06-744D-AA51-380A8C6AE23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D9B6139-2C1D-4485-8858-A8DD6EDDB07E}" type="presOf" srcId="{8BB90D58-FE06-744D-AA51-380A8C6AE231}" destId="{6D01E74F-476E-2D45-86C5-FA611711041F}" srcOrd="1" destOrd="0" presId="urn:microsoft.com/office/officeart/2005/8/layout/list1"/>
    <dgm:cxn modelId="{98781A3C-8942-45F5-B69D-9E81F9BE3AD8}" type="presOf" srcId="{F3497442-E1CA-254B-871F-5D2F31ECFEB9}" destId="{8BB600CB-8770-7C44-95F8-8A7DB94C88E0}" srcOrd="0" destOrd="0" presId="urn:microsoft.com/office/officeart/2005/8/layout/list1"/>
    <dgm:cxn modelId="{7B13AA8E-9E2D-48B0-94FB-336A4ABA7644}" type="presOf" srcId="{269133A9-0B51-0F45-8FFC-E5CD6CFB7C74}" destId="{7A07F913-2F24-8E41-B8A3-39DF8416E043}" srcOrd="1" destOrd="0" presId="urn:microsoft.com/office/officeart/2005/8/layout/list1"/>
    <dgm:cxn modelId="{7F91556B-F7C7-204E-A210-81565B53C62E}" srcId="{F3497442-E1CA-254B-871F-5D2F31ECFEB9}" destId="{4BF4B7C1-D92D-9F49-9AEE-B43F8BD434CC}" srcOrd="0" destOrd="0" parTransId="{1C5328A8-D897-3440-85A1-EEE363CBFD21}" sibTransId="{6C23D203-DD12-6B4D-8856-6A2FF0ACDDB5}"/>
    <dgm:cxn modelId="{29E658A2-E3D5-4DC1-8C18-003090D2A142}" type="presOf" srcId="{4BF4B7C1-D92D-9F49-9AEE-B43F8BD434CC}" destId="{DA5B4081-3C99-054C-A625-0F8E1DBF99E3}" srcOrd="1" destOrd="0" presId="urn:microsoft.com/office/officeart/2005/8/layout/list1"/>
    <dgm:cxn modelId="{CE896E0E-B3DA-459F-B71E-2607999AC2B9}" type="presOf" srcId="{4BF4B7C1-D92D-9F49-9AEE-B43F8BD434CC}" destId="{FD73B26F-3D08-4347-AB6B-28324EA8AB2D}" srcOrd="0" destOrd="0" presId="urn:microsoft.com/office/officeart/2005/8/layout/list1"/>
    <dgm:cxn modelId="{CD5A5337-2611-1E46-BCB7-0A34BB7B3F58}" srcId="{F3497442-E1CA-254B-871F-5D2F31ECFEB9}" destId="{269133A9-0B51-0F45-8FFC-E5CD6CFB7C74}" srcOrd="2" destOrd="0" parTransId="{E48F1EF5-C5A2-3D4F-B96E-E6F8532695A6}" sibTransId="{CE411232-C919-7E42-897D-0FCB10A2BC60}"/>
    <dgm:cxn modelId="{480A180D-B0FB-4B8E-971A-AB18FAAA069B}" type="presOf" srcId="{8BB90D58-FE06-744D-AA51-380A8C6AE231}" destId="{785AF699-1956-8243-ADDE-5CD8E9EEB94E}" srcOrd="0" destOrd="0" presId="urn:microsoft.com/office/officeart/2005/8/layout/list1"/>
    <dgm:cxn modelId="{FAC2EF64-97DC-654F-9C27-FA1FC58EB201}" srcId="{F3497442-E1CA-254B-871F-5D2F31ECFEB9}" destId="{8BB90D58-FE06-744D-AA51-380A8C6AE231}" srcOrd="3" destOrd="0" parTransId="{05DDC755-6F4B-6648-9D08-549825E240AB}" sibTransId="{85407711-EB28-E543-8677-4F817AE2CA32}"/>
    <dgm:cxn modelId="{0E02AEBE-07A7-404E-8965-DA450DE52080}" srcId="{F3497442-E1CA-254B-871F-5D2F31ECFEB9}" destId="{F89E28EE-B469-DD4F-A3F5-7B0A666DC7E1}" srcOrd="1" destOrd="0" parTransId="{8E45963E-DB61-0747-B582-BEC9E0169283}" sibTransId="{2C9956A9-D0FB-5D4E-958E-CC1DD57008A2}"/>
    <dgm:cxn modelId="{63711856-9496-4DD3-B7BC-9C51D64F3E31}" type="presOf" srcId="{F89E28EE-B469-DD4F-A3F5-7B0A666DC7E1}" destId="{B798E14A-4B18-0049-8184-031F37A754F4}" srcOrd="1" destOrd="0" presId="urn:microsoft.com/office/officeart/2005/8/layout/list1"/>
    <dgm:cxn modelId="{B3FA2041-E078-4027-A8D4-2E776D595697}" type="presOf" srcId="{269133A9-0B51-0F45-8FFC-E5CD6CFB7C74}" destId="{86523D70-AE5B-2B4C-BE40-FE388F5071DE}" srcOrd="0" destOrd="0" presId="urn:microsoft.com/office/officeart/2005/8/layout/list1"/>
    <dgm:cxn modelId="{F0CFDECA-6586-4F94-8ABE-00FE8C7A1F51}" type="presOf" srcId="{F89E28EE-B469-DD4F-A3F5-7B0A666DC7E1}" destId="{599098E1-3571-C244-BFE4-4C84E4E2019F}" srcOrd="0" destOrd="0" presId="urn:microsoft.com/office/officeart/2005/8/layout/list1"/>
    <dgm:cxn modelId="{D59404A0-44A4-4BA7-B14F-0A7AE9753B71}" type="presParOf" srcId="{8BB600CB-8770-7C44-95F8-8A7DB94C88E0}" destId="{0ED7EEC0-EF6A-1842-B985-CE06285FBB58}" srcOrd="0" destOrd="0" presId="urn:microsoft.com/office/officeart/2005/8/layout/list1"/>
    <dgm:cxn modelId="{39E887A3-ACB8-40B3-BA43-DE5B06069D78}" type="presParOf" srcId="{0ED7EEC0-EF6A-1842-B985-CE06285FBB58}" destId="{FD73B26F-3D08-4347-AB6B-28324EA8AB2D}" srcOrd="0" destOrd="0" presId="urn:microsoft.com/office/officeart/2005/8/layout/list1"/>
    <dgm:cxn modelId="{A942E073-CA4A-4DB2-91E2-657ADDA8CFE4}" type="presParOf" srcId="{0ED7EEC0-EF6A-1842-B985-CE06285FBB58}" destId="{DA5B4081-3C99-054C-A625-0F8E1DBF99E3}" srcOrd="1" destOrd="0" presId="urn:microsoft.com/office/officeart/2005/8/layout/list1"/>
    <dgm:cxn modelId="{7201B146-7FC5-43AD-9F82-49E4A604617C}" type="presParOf" srcId="{8BB600CB-8770-7C44-95F8-8A7DB94C88E0}" destId="{F09D0E79-45C6-7647-824A-D87B33C3135F}" srcOrd="1" destOrd="0" presId="urn:microsoft.com/office/officeart/2005/8/layout/list1"/>
    <dgm:cxn modelId="{CEC2D556-7B3F-4406-9F4E-8442A27F603C}" type="presParOf" srcId="{8BB600CB-8770-7C44-95F8-8A7DB94C88E0}" destId="{422386C6-E6E7-AA44-A633-F47A1868E148}" srcOrd="2" destOrd="0" presId="urn:microsoft.com/office/officeart/2005/8/layout/list1"/>
    <dgm:cxn modelId="{CABB2D0A-E061-4CD0-A31C-8CFC5FCCBC0B}" type="presParOf" srcId="{8BB600CB-8770-7C44-95F8-8A7DB94C88E0}" destId="{59ABFA44-8946-6240-8DE8-C2D08A2F7716}" srcOrd="3" destOrd="0" presId="urn:microsoft.com/office/officeart/2005/8/layout/list1"/>
    <dgm:cxn modelId="{B8834E5A-7908-40D9-8AE6-F73913AB96DA}" type="presParOf" srcId="{8BB600CB-8770-7C44-95F8-8A7DB94C88E0}" destId="{890E32CB-4AB4-224B-816B-EDAC352732E5}" srcOrd="4" destOrd="0" presId="urn:microsoft.com/office/officeart/2005/8/layout/list1"/>
    <dgm:cxn modelId="{48F0ED04-ACF9-4B3E-A7D9-8AAE046F9A28}" type="presParOf" srcId="{890E32CB-4AB4-224B-816B-EDAC352732E5}" destId="{599098E1-3571-C244-BFE4-4C84E4E2019F}" srcOrd="0" destOrd="0" presId="urn:microsoft.com/office/officeart/2005/8/layout/list1"/>
    <dgm:cxn modelId="{CEBF865B-ED97-4D0B-AA2E-1CA14766CBEC}" type="presParOf" srcId="{890E32CB-4AB4-224B-816B-EDAC352732E5}" destId="{B798E14A-4B18-0049-8184-031F37A754F4}" srcOrd="1" destOrd="0" presId="urn:microsoft.com/office/officeart/2005/8/layout/list1"/>
    <dgm:cxn modelId="{8A37AB8A-C94B-45FA-8272-7A5032948B7F}" type="presParOf" srcId="{8BB600CB-8770-7C44-95F8-8A7DB94C88E0}" destId="{2D6E822E-3374-444E-899A-76441287FDE3}" srcOrd="5" destOrd="0" presId="urn:microsoft.com/office/officeart/2005/8/layout/list1"/>
    <dgm:cxn modelId="{8A72D2CD-57B8-4728-B774-260D470DCDBD}" type="presParOf" srcId="{8BB600CB-8770-7C44-95F8-8A7DB94C88E0}" destId="{71C1B25C-55B0-CA4C-BAD1-86A50A80D53E}" srcOrd="6" destOrd="0" presId="urn:microsoft.com/office/officeart/2005/8/layout/list1"/>
    <dgm:cxn modelId="{347DCF38-7DBD-4BAF-BC31-86EE3A9602DC}" type="presParOf" srcId="{8BB600CB-8770-7C44-95F8-8A7DB94C88E0}" destId="{17F1DAAD-4B80-7C43-A704-06443D97FFF4}" srcOrd="7" destOrd="0" presId="urn:microsoft.com/office/officeart/2005/8/layout/list1"/>
    <dgm:cxn modelId="{DDA04AC9-1B67-4014-BDA0-31521D241CDA}" type="presParOf" srcId="{8BB600CB-8770-7C44-95F8-8A7DB94C88E0}" destId="{B52CAEB1-3357-884D-AD1D-2A9AD435C7F0}" srcOrd="8" destOrd="0" presId="urn:microsoft.com/office/officeart/2005/8/layout/list1"/>
    <dgm:cxn modelId="{CF16BD5B-0501-4AFB-A83E-BC0766B30743}" type="presParOf" srcId="{B52CAEB1-3357-884D-AD1D-2A9AD435C7F0}" destId="{86523D70-AE5B-2B4C-BE40-FE388F5071DE}" srcOrd="0" destOrd="0" presId="urn:microsoft.com/office/officeart/2005/8/layout/list1"/>
    <dgm:cxn modelId="{0C28E00B-CB69-42B3-8879-4B0D58A667A9}" type="presParOf" srcId="{B52CAEB1-3357-884D-AD1D-2A9AD435C7F0}" destId="{7A07F913-2F24-8E41-B8A3-39DF8416E043}" srcOrd="1" destOrd="0" presId="urn:microsoft.com/office/officeart/2005/8/layout/list1"/>
    <dgm:cxn modelId="{5600FB2A-257A-42CB-9F13-FDBC234F5365}" type="presParOf" srcId="{8BB600CB-8770-7C44-95F8-8A7DB94C88E0}" destId="{EEEC6182-E80B-544B-A4DB-0356D70D35F4}" srcOrd="9" destOrd="0" presId="urn:microsoft.com/office/officeart/2005/8/layout/list1"/>
    <dgm:cxn modelId="{A7374EF6-1A4A-449B-8ACE-982DF5B9B16C}" type="presParOf" srcId="{8BB600CB-8770-7C44-95F8-8A7DB94C88E0}" destId="{EBE9F72A-F0E7-2048-8641-152CF2239BDD}" srcOrd="10" destOrd="0" presId="urn:microsoft.com/office/officeart/2005/8/layout/list1"/>
    <dgm:cxn modelId="{52DCD30C-47B2-4C63-853B-15AD35729AF8}" type="presParOf" srcId="{8BB600CB-8770-7C44-95F8-8A7DB94C88E0}" destId="{651F3584-76A7-924B-A073-6D4DDE9A9111}" srcOrd="11" destOrd="0" presId="urn:microsoft.com/office/officeart/2005/8/layout/list1"/>
    <dgm:cxn modelId="{EB372BCA-799A-4CEE-BF8A-A521FFBF6B65}" type="presParOf" srcId="{8BB600CB-8770-7C44-95F8-8A7DB94C88E0}" destId="{D0E9C7DD-88D3-7C47-9A65-5317A2ACF2B5}" srcOrd="12" destOrd="0" presId="urn:microsoft.com/office/officeart/2005/8/layout/list1"/>
    <dgm:cxn modelId="{2AB76F36-ED3D-4430-871F-4236CD96C3E9}" type="presParOf" srcId="{D0E9C7DD-88D3-7C47-9A65-5317A2ACF2B5}" destId="{785AF699-1956-8243-ADDE-5CD8E9EEB94E}" srcOrd="0" destOrd="0" presId="urn:microsoft.com/office/officeart/2005/8/layout/list1"/>
    <dgm:cxn modelId="{454F22E1-076E-43DE-ACA3-067703966FE1}" type="presParOf" srcId="{D0E9C7DD-88D3-7C47-9A65-5317A2ACF2B5}" destId="{6D01E74F-476E-2D45-86C5-FA611711041F}" srcOrd="1" destOrd="0" presId="urn:microsoft.com/office/officeart/2005/8/layout/list1"/>
    <dgm:cxn modelId="{C8C5F686-E342-4A82-80FA-5020C1E1BB12}" type="presParOf" srcId="{8BB600CB-8770-7C44-95F8-8A7DB94C88E0}" destId="{B2F40011-D44E-7949-8BC3-BA01ADE46909}" srcOrd="13" destOrd="0" presId="urn:microsoft.com/office/officeart/2005/8/layout/list1"/>
    <dgm:cxn modelId="{3D84C3D2-88EE-4E5A-9F39-EA6485815D64}" type="presParOf" srcId="{8BB600CB-8770-7C44-95F8-8A7DB94C88E0}" destId="{6347CB0E-7391-5448-A12D-CAD2DFE986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F2E7EA-8AFF-A146-9A0A-038CC9BF078C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2A5CFC21-C7FC-A94C-BB78-ADB7ECD6B44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Asked to participate in the study, N= ?</a:t>
          </a:r>
          <a:endParaRPr lang="en-US" dirty="0">
            <a:solidFill>
              <a:schemeClr val="tx1"/>
            </a:solidFill>
          </a:endParaRPr>
        </a:p>
      </dgm:t>
    </dgm:pt>
    <dgm:pt modelId="{27494CF4-B2A3-7E4B-AE74-C10BD0E6091F}" type="parTrans" cxnId="{D5D5EBDB-E756-B74B-9A6F-71D2A4ACFC7A}">
      <dgm:prSet/>
      <dgm:spPr/>
      <dgm:t>
        <a:bodyPr/>
        <a:lstStyle/>
        <a:p>
          <a:endParaRPr lang="en-US"/>
        </a:p>
      </dgm:t>
    </dgm:pt>
    <dgm:pt modelId="{FB2D16FC-1F64-A740-A410-CEB3E50B5803}" type="sibTrans" cxnId="{D5D5EBDB-E756-B74B-9A6F-71D2A4ACFC7A}">
      <dgm:prSet/>
      <dgm:spPr/>
      <dgm:t>
        <a:bodyPr/>
        <a:lstStyle/>
        <a:p>
          <a:endParaRPr lang="en-US"/>
        </a:p>
      </dgm:t>
    </dgm:pt>
    <dgm:pt modelId="{689C843D-2AF5-BB49-A142-3A85D4D5E15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Screened</a:t>
          </a:r>
        </a:p>
        <a:p>
          <a:r>
            <a:rPr lang="en-US" dirty="0" smtClean="0">
              <a:solidFill>
                <a:schemeClr val="tx1"/>
              </a:solidFill>
            </a:rPr>
            <a:t>N= 318</a:t>
          </a:r>
        </a:p>
      </dgm:t>
    </dgm:pt>
    <dgm:pt modelId="{6BE2C168-89A9-E14A-840A-51D7430C0497}" type="parTrans" cxnId="{F7437ED6-0D6D-B24A-9AA0-4B4FAB8AB7CC}">
      <dgm:prSet/>
      <dgm:spPr/>
      <dgm:t>
        <a:bodyPr/>
        <a:lstStyle/>
        <a:p>
          <a:endParaRPr lang="en-US"/>
        </a:p>
      </dgm:t>
    </dgm:pt>
    <dgm:pt modelId="{89069047-E184-B24B-8217-C9C4C02EF7D3}" type="sibTrans" cxnId="{F7437ED6-0D6D-B24A-9AA0-4B4FAB8AB7CC}">
      <dgm:prSet/>
      <dgm:spPr/>
      <dgm:t>
        <a:bodyPr/>
        <a:lstStyle/>
        <a:p>
          <a:endParaRPr lang="en-US"/>
        </a:p>
      </dgm:t>
    </dgm:pt>
    <dgm:pt modelId="{E62915F9-ACFF-D649-B75F-36EDB371D9B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solidFill>
                <a:schemeClr val="tx1"/>
              </a:solidFill>
            </a:rPr>
            <a:t>Entered the study</a:t>
          </a:r>
        </a:p>
        <a:p>
          <a:r>
            <a:rPr lang="en-US" dirty="0" smtClean="0">
              <a:solidFill>
                <a:schemeClr val="tx1"/>
              </a:solidFill>
            </a:rPr>
            <a:t>N= 295</a:t>
          </a:r>
          <a:endParaRPr lang="en-US" dirty="0">
            <a:solidFill>
              <a:schemeClr val="tx1"/>
            </a:solidFill>
          </a:endParaRPr>
        </a:p>
      </dgm:t>
    </dgm:pt>
    <dgm:pt modelId="{6B268653-7421-7445-AB94-254F690598FC}" type="parTrans" cxnId="{53939DE0-EE7B-7D49-92CB-8C1242C3C2AF}">
      <dgm:prSet/>
      <dgm:spPr/>
      <dgm:t>
        <a:bodyPr/>
        <a:lstStyle/>
        <a:p>
          <a:endParaRPr lang="en-US"/>
        </a:p>
      </dgm:t>
    </dgm:pt>
    <dgm:pt modelId="{4D841854-380D-854F-A9E1-1758AED87EF1}" type="sibTrans" cxnId="{53939DE0-EE7B-7D49-92CB-8C1242C3C2AF}">
      <dgm:prSet/>
      <dgm:spPr/>
      <dgm:t>
        <a:bodyPr/>
        <a:lstStyle/>
        <a:p>
          <a:endParaRPr lang="en-US"/>
        </a:p>
      </dgm:t>
    </dgm:pt>
    <dgm:pt modelId="{41134B10-9399-B841-A05D-76F237154D4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Completed the study</a:t>
          </a:r>
        </a:p>
        <a:p>
          <a:r>
            <a:rPr lang="en-US" dirty="0" smtClean="0">
              <a:solidFill>
                <a:schemeClr val="tx1"/>
              </a:solidFill>
            </a:rPr>
            <a:t>N= 119 (40%)</a:t>
          </a:r>
        </a:p>
      </dgm:t>
    </dgm:pt>
    <dgm:pt modelId="{F8C7818B-78B4-BB4E-87CB-72621DD5E945}" type="parTrans" cxnId="{E3DE0D95-34E8-2743-92F8-5687E11E7EB3}">
      <dgm:prSet/>
      <dgm:spPr/>
      <dgm:t>
        <a:bodyPr/>
        <a:lstStyle/>
        <a:p>
          <a:endParaRPr lang="en-US"/>
        </a:p>
      </dgm:t>
    </dgm:pt>
    <dgm:pt modelId="{CADBC7BE-0E13-FB42-AE06-CF055360277D}" type="sibTrans" cxnId="{E3DE0D95-34E8-2743-92F8-5687E11E7EB3}">
      <dgm:prSet/>
      <dgm:spPr/>
      <dgm:t>
        <a:bodyPr/>
        <a:lstStyle/>
        <a:p>
          <a:endParaRPr lang="en-US"/>
        </a:p>
      </dgm:t>
    </dgm:pt>
    <dgm:pt modelId="{60984D02-D8C8-164B-8653-569C4056A388}" type="pres">
      <dgm:prSet presAssocID="{EAF2E7EA-8AFF-A146-9A0A-038CC9BF078C}" presName="linearFlow" presStyleCnt="0">
        <dgm:presLayoutVars>
          <dgm:resizeHandles val="exact"/>
        </dgm:presLayoutVars>
      </dgm:prSet>
      <dgm:spPr/>
    </dgm:pt>
    <dgm:pt modelId="{771EB109-DB4A-3C49-A4B3-0F7B6C22D22C}" type="pres">
      <dgm:prSet presAssocID="{2A5CFC21-C7FC-A94C-BB78-ADB7ECD6B44A}" presName="node" presStyleLbl="node1" presStyleIdx="0" presStyleCnt="4" custLinFactNeighborX="-4510" custLinFactNeighborY="-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5D919-C84B-2546-9D69-32F4C6E6D961}" type="pres">
      <dgm:prSet presAssocID="{FB2D16FC-1F64-A740-A410-CEB3E50B580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1753625-D4D5-4842-AF71-9A13E07C87FB}" type="pres">
      <dgm:prSet presAssocID="{FB2D16FC-1F64-A740-A410-CEB3E50B580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485DC8A-6A42-ED4D-9778-93C5C561A13A}" type="pres">
      <dgm:prSet presAssocID="{689C843D-2AF5-BB49-A142-3A85D4D5E1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4BAFE-074D-4F42-8568-356EF34A1E8C}" type="pres">
      <dgm:prSet presAssocID="{89069047-E184-B24B-8217-C9C4C02EF7D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B876BB-93DB-F146-B68F-91BFBADD17DE}" type="pres">
      <dgm:prSet presAssocID="{89069047-E184-B24B-8217-C9C4C02EF7D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FC7B98A-7FE4-E342-AACF-5791ADB91761}" type="pres">
      <dgm:prSet presAssocID="{E62915F9-ACFF-D649-B75F-36EDB371D9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A85F7-0769-BD4F-ACF6-D13191586B15}" type="pres">
      <dgm:prSet presAssocID="{4D841854-380D-854F-A9E1-1758AED87EF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1A76C6B-CD41-6C47-9824-CEAE9D07A2A6}" type="pres">
      <dgm:prSet presAssocID="{4D841854-380D-854F-A9E1-1758AED87EF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D008F15-214D-1649-B15C-D9A4ECE54690}" type="pres">
      <dgm:prSet presAssocID="{41134B10-9399-B841-A05D-76F237154D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39DE0-EE7B-7D49-92CB-8C1242C3C2AF}" srcId="{EAF2E7EA-8AFF-A146-9A0A-038CC9BF078C}" destId="{E62915F9-ACFF-D649-B75F-36EDB371D9B6}" srcOrd="2" destOrd="0" parTransId="{6B268653-7421-7445-AB94-254F690598FC}" sibTransId="{4D841854-380D-854F-A9E1-1758AED87EF1}"/>
    <dgm:cxn modelId="{5B6B4A44-6D1C-4669-9287-7E660EAC623F}" type="presOf" srcId="{89069047-E184-B24B-8217-C9C4C02EF7D3}" destId="{47A4BAFE-074D-4F42-8568-356EF34A1E8C}" srcOrd="0" destOrd="0" presId="urn:microsoft.com/office/officeart/2005/8/layout/process2"/>
    <dgm:cxn modelId="{78999DF0-9BA1-4A77-AD71-FE48918D3D98}" type="presOf" srcId="{4D841854-380D-854F-A9E1-1758AED87EF1}" destId="{61A76C6B-CD41-6C47-9824-CEAE9D07A2A6}" srcOrd="1" destOrd="0" presId="urn:microsoft.com/office/officeart/2005/8/layout/process2"/>
    <dgm:cxn modelId="{AAB9F62F-502D-480A-A79D-A3731C2C0FFA}" type="presOf" srcId="{E62915F9-ACFF-D649-B75F-36EDB371D9B6}" destId="{2FC7B98A-7FE4-E342-AACF-5791ADB91761}" srcOrd="0" destOrd="0" presId="urn:microsoft.com/office/officeart/2005/8/layout/process2"/>
    <dgm:cxn modelId="{C431E478-17D0-44DE-92AA-FEA1AAD86CAC}" type="presOf" srcId="{EAF2E7EA-8AFF-A146-9A0A-038CC9BF078C}" destId="{60984D02-D8C8-164B-8653-569C4056A388}" srcOrd="0" destOrd="0" presId="urn:microsoft.com/office/officeart/2005/8/layout/process2"/>
    <dgm:cxn modelId="{E3DE0D95-34E8-2743-92F8-5687E11E7EB3}" srcId="{EAF2E7EA-8AFF-A146-9A0A-038CC9BF078C}" destId="{41134B10-9399-B841-A05D-76F237154D43}" srcOrd="3" destOrd="0" parTransId="{F8C7818B-78B4-BB4E-87CB-72621DD5E945}" sibTransId="{CADBC7BE-0E13-FB42-AE06-CF055360277D}"/>
    <dgm:cxn modelId="{14B9D16E-A151-4194-A49E-74FF68556558}" type="presOf" srcId="{41134B10-9399-B841-A05D-76F237154D43}" destId="{CD008F15-214D-1649-B15C-D9A4ECE54690}" srcOrd="0" destOrd="0" presId="urn:microsoft.com/office/officeart/2005/8/layout/process2"/>
    <dgm:cxn modelId="{D5D5EBDB-E756-B74B-9A6F-71D2A4ACFC7A}" srcId="{EAF2E7EA-8AFF-A146-9A0A-038CC9BF078C}" destId="{2A5CFC21-C7FC-A94C-BB78-ADB7ECD6B44A}" srcOrd="0" destOrd="0" parTransId="{27494CF4-B2A3-7E4B-AE74-C10BD0E6091F}" sibTransId="{FB2D16FC-1F64-A740-A410-CEB3E50B5803}"/>
    <dgm:cxn modelId="{1474614D-BD4E-4C95-B271-E5FC3222B902}" type="presOf" srcId="{FB2D16FC-1F64-A740-A410-CEB3E50B5803}" destId="{1815D919-C84B-2546-9D69-32F4C6E6D961}" srcOrd="0" destOrd="0" presId="urn:microsoft.com/office/officeart/2005/8/layout/process2"/>
    <dgm:cxn modelId="{35E4CE46-9CE8-49C1-B07A-B25E93A05058}" type="presOf" srcId="{2A5CFC21-C7FC-A94C-BB78-ADB7ECD6B44A}" destId="{771EB109-DB4A-3C49-A4B3-0F7B6C22D22C}" srcOrd="0" destOrd="0" presId="urn:microsoft.com/office/officeart/2005/8/layout/process2"/>
    <dgm:cxn modelId="{F7437ED6-0D6D-B24A-9AA0-4B4FAB8AB7CC}" srcId="{EAF2E7EA-8AFF-A146-9A0A-038CC9BF078C}" destId="{689C843D-2AF5-BB49-A142-3A85D4D5E158}" srcOrd="1" destOrd="0" parTransId="{6BE2C168-89A9-E14A-840A-51D7430C0497}" sibTransId="{89069047-E184-B24B-8217-C9C4C02EF7D3}"/>
    <dgm:cxn modelId="{8C05CB40-21D6-4478-AD76-690B9E1493B3}" type="presOf" srcId="{FB2D16FC-1F64-A740-A410-CEB3E50B5803}" destId="{D1753625-D4D5-4842-AF71-9A13E07C87FB}" srcOrd="1" destOrd="0" presId="urn:microsoft.com/office/officeart/2005/8/layout/process2"/>
    <dgm:cxn modelId="{A739A221-2216-4930-A3DB-6CBA200E2B67}" type="presOf" srcId="{89069047-E184-B24B-8217-C9C4C02EF7D3}" destId="{F0B876BB-93DB-F146-B68F-91BFBADD17DE}" srcOrd="1" destOrd="0" presId="urn:microsoft.com/office/officeart/2005/8/layout/process2"/>
    <dgm:cxn modelId="{ACBF7837-5C5A-4015-B9B3-AF15FE9239EE}" type="presOf" srcId="{4D841854-380D-854F-A9E1-1758AED87EF1}" destId="{217A85F7-0769-BD4F-ACF6-D13191586B15}" srcOrd="0" destOrd="0" presId="urn:microsoft.com/office/officeart/2005/8/layout/process2"/>
    <dgm:cxn modelId="{B0BE8DE3-062F-4B03-8B5F-B843B9D66537}" type="presOf" srcId="{689C843D-2AF5-BB49-A142-3A85D4D5E158}" destId="{0485DC8A-6A42-ED4D-9778-93C5C561A13A}" srcOrd="0" destOrd="0" presId="urn:microsoft.com/office/officeart/2005/8/layout/process2"/>
    <dgm:cxn modelId="{19737B99-1293-4D9C-B242-D377E262183C}" type="presParOf" srcId="{60984D02-D8C8-164B-8653-569C4056A388}" destId="{771EB109-DB4A-3C49-A4B3-0F7B6C22D22C}" srcOrd="0" destOrd="0" presId="urn:microsoft.com/office/officeart/2005/8/layout/process2"/>
    <dgm:cxn modelId="{42EFEA18-D4D4-4353-9FA0-168DC6555A8D}" type="presParOf" srcId="{60984D02-D8C8-164B-8653-569C4056A388}" destId="{1815D919-C84B-2546-9D69-32F4C6E6D961}" srcOrd="1" destOrd="0" presId="urn:microsoft.com/office/officeart/2005/8/layout/process2"/>
    <dgm:cxn modelId="{6668AA82-8895-43BC-9B55-001C7981E38A}" type="presParOf" srcId="{1815D919-C84B-2546-9D69-32F4C6E6D961}" destId="{D1753625-D4D5-4842-AF71-9A13E07C87FB}" srcOrd="0" destOrd="0" presId="urn:microsoft.com/office/officeart/2005/8/layout/process2"/>
    <dgm:cxn modelId="{8FFE82AC-DDC5-403C-A571-B29112983CBE}" type="presParOf" srcId="{60984D02-D8C8-164B-8653-569C4056A388}" destId="{0485DC8A-6A42-ED4D-9778-93C5C561A13A}" srcOrd="2" destOrd="0" presId="urn:microsoft.com/office/officeart/2005/8/layout/process2"/>
    <dgm:cxn modelId="{FD60EF8D-73E1-4998-B8F6-69C38E83A923}" type="presParOf" srcId="{60984D02-D8C8-164B-8653-569C4056A388}" destId="{47A4BAFE-074D-4F42-8568-356EF34A1E8C}" srcOrd="3" destOrd="0" presId="urn:microsoft.com/office/officeart/2005/8/layout/process2"/>
    <dgm:cxn modelId="{D8F00CD8-3E91-4B46-8B86-C3D81DD97DB0}" type="presParOf" srcId="{47A4BAFE-074D-4F42-8568-356EF34A1E8C}" destId="{F0B876BB-93DB-F146-B68F-91BFBADD17DE}" srcOrd="0" destOrd="0" presId="urn:microsoft.com/office/officeart/2005/8/layout/process2"/>
    <dgm:cxn modelId="{FCDF7A06-7205-4A2F-B640-47FCE7C58D30}" type="presParOf" srcId="{60984D02-D8C8-164B-8653-569C4056A388}" destId="{2FC7B98A-7FE4-E342-AACF-5791ADB91761}" srcOrd="4" destOrd="0" presId="urn:microsoft.com/office/officeart/2005/8/layout/process2"/>
    <dgm:cxn modelId="{DD656E09-0E9A-4BE9-8850-E03A52D6EEC1}" type="presParOf" srcId="{60984D02-D8C8-164B-8653-569C4056A388}" destId="{217A85F7-0769-BD4F-ACF6-D13191586B15}" srcOrd="5" destOrd="0" presId="urn:microsoft.com/office/officeart/2005/8/layout/process2"/>
    <dgm:cxn modelId="{69B08E0A-A013-4D35-A8CD-319314AEC995}" type="presParOf" srcId="{217A85F7-0769-BD4F-ACF6-D13191586B15}" destId="{61A76C6B-CD41-6C47-9824-CEAE9D07A2A6}" srcOrd="0" destOrd="0" presId="urn:microsoft.com/office/officeart/2005/8/layout/process2"/>
    <dgm:cxn modelId="{285C1B6C-4C1F-4B44-93F8-68EEDFE6D533}" type="presParOf" srcId="{60984D02-D8C8-164B-8653-569C4056A388}" destId="{CD008F15-214D-1649-B15C-D9A4ECE5469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4BA91F-F6C5-440F-90C0-356B2CD6ED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07E798-853D-483F-8606-2470C225427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 treatment for AD has been approved since 2003.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8D1C07-1005-4203-BFC4-97167A96E776}" type="parTrans" cxnId="{47634B55-D203-4DBF-AEC7-339711057423}">
      <dgm:prSet/>
      <dgm:spPr/>
      <dgm:t>
        <a:bodyPr/>
        <a:lstStyle/>
        <a:p>
          <a:endParaRPr lang="en-US"/>
        </a:p>
      </dgm:t>
    </dgm:pt>
    <dgm:pt modelId="{0BAAEE0B-BCC0-4D33-AD83-441894AFCAA7}" type="sibTrans" cxnId="{47634B55-D203-4DBF-AEC7-339711057423}">
      <dgm:prSet/>
      <dgm:spPr/>
      <dgm:t>
        <a:bodyPr/>
        <a:lstStyle/>
        <a:p>
          <a:endParaRPr lang="en-US"/>
        </a:p>
      </dgm:t>
    </dgm:pt>
    <dgm:pt modelId="{7E4B027A-059E-405A-A079-16F9367BFF6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Patients taking </a:t>
          </a:r>
          <a:r>
            <a:rPr lang="en-US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ChEIs</a:t>
          </a: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alone, or in combination with </a:t>
          </a:r>
          <a:r>
            <a:rPr lang="en-US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memantine</a:t>
          </a: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were less likely to be admitted to a nursing home during follow up vs. untreated patients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A1D28-FBDA-44D6-960F-F7F4EDD35B63}" type="parTrans" cxnId="{C92B70A6-CCD9-4955-876A-25ABD2AF975C}">
      <dgm:prSet/>
      <dgm:spPr/>
      <dgm:t>
        <a:bodyPr/>
        <a:lstStyle/>
        <a:p>
          <a:endParaRPr lang="en-US"/>
        </a:p>
      </dgm:t>
    </dgm:pt>
    <dgm:pt modelId="{58A5DDD1-664B-490A-ABCE-78E43283D7B5}" type="sibTrans" cxnId="{C92B70A6-CCD9-4955-876A-25ABD2AF975C}">
      <dgm:prSet/>
      <dgm:spPr/>
      <dgm:t>
        <a:bodyPr/>
        <a:lstStyle/>
        <a:p>
          <a:endParaRPr lang="en-US"/>
        </a:p>
      </dgm:t>
    </dgm:pt>
    <dgm:pt modelId="{F9C48EE4-A56D-49DF-B11D-448F52A3B1F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Combination therapy offered a 3.4 relative risk reduction in nursing home placement vs. </a:t>
          </a:r>
          <a:r>
            <a:rPr lang="en-US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ChEIs</a:t>
          </a: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alone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E08D8-153E-4D8D-8CC6-88BBDE12B71D}" type="parTrans" cxnId="{E8C0FB46-A552-4923-A0E5-F53A94CFD504}">
      <dgm:prSet/>
      <dgm:spPr/>
      <dgm:t>
        <a:bodyPr/>
        <a:lstStyle/>
        <a:p>
          <a:endParaRPr lang="en-US"/>
        </a:p>
      </dgm:t>
    </dgm:pt>
    <dgm:pt modelId="{CC7B5DBE-15E9-4E98-A8AD-6CF06B14B347}" type="sibTrans" cxnId="{E8C0FB46-A552-4923-A0E5-F53A94CFD504}">
      <dgm:prSet/>
      <dgm:spPr/>
      <dgm:t>
        <a:bodyPr/>
        <a:lstStyle/>
        <a:p>
          <a:endParaRPr lang="en-US"/>
        </a:p>
      </dgm:t>
    </dgm:pt>
    <dgm:pt modelId="{E9FC69A5-795F-4149-9D99-7274DE42F22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There was </a:t>
          </a:r>
          <a:r>
            <a: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</a:t>
          </a: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association between medication use and time to death. 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14BC4-E7AC-45A9-AA58-B82737024E2E}" type="parTrans" cxnId="{38E86228-B81A-49B0-9D03-9B5E09FE2CBB}">
      <dgm:prSet/>
      <dgm:spPr/>
      <dgm:t>
        <a:bodyPr/>
        <a:lstStyle/>
        <a:p>
          <a:endParaRPr lang="en-US"/>
        </a:p>
      </dgm:t>
    </dgm:pt>
    <dgm:pt modelId="{6A66853B-D30D-4B97-B48B-3CC4F407D2DA}" type="sibTrans" cxnId="{38E86228-B81A-49B0-9D03-9B5E09FE2CBB}">
      <dgm:prSet/>
      <dgm:spPr/>
      <dgm:t>
        <a:bodyPr/>
        <a:lstStyle/>
        <a:p>
          <a:endParaRPr lang="en-US"/>
        </a:p>
      </dgm:t>
    </dgm:pt>
    <dgm:pt modelId="{33BCC66B-E261-46D0-872A-3E602D4BC41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There is a clinically meaningful alteration of the natural history of AD by dementia medication.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26F34-8F77-4118-8456-9496E93474E2}" type="parTrans" cxnId="{9F5A0251-B4CC-46E5-8AD2-0BE47083BC30}">
      <dgm:prSet/>
      <dgm:spPr/>
      <dgm:t>
        <a:bodyPr/>
        <a:lstStyle/>
        <a:p>
          <a:endParaRPr lang="en-US"/>
        </a:p>
      </dgm:t>
    </dgm:pt>
    <dgm:pt modelId="{DE7BF385-EF53-4CDD-A1C4-F1FDE7D69960}" type="sibTrans" cxnId="{9F5A0251-B4CC-46E5-8AD2-0BE47083BC30}">
      <dgm:prSet/>
      <dgm:spPr/>
      <dgm:t>
        <a:bodyPr/>
        <a:lstStyle/>
        <a:p>
          <a:endParaRPr lang="en-US"/>
        </a:p>
      </dgm:t>
    </dgm:pt>
    <dgm:pt modelId="{AE02CCAB-BFCD-4438-85AE-68171326E57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 Black" panose="020B0A04020102020204" pitchFamily="34" charset="0"/>
              <a:ea typeface="ＭＳ Ｐゴシック" pitchFamily="84" charset="-128"/>
            </a:rPr>
            <a:t>Aging (and associated diseases) can alter brain structure and represents a vulnerability state for Alzheimer</a:t>
          </a:r>
          <a:r>
            <a:rPr lang="ja-JP" altLang="en-US" dirty="0" smtClean="0">
              <a:solidFill>
                <a:schemeClr val="bg1"/>
              </a:solidFill>
              <a:latin typeface="Arial Black" panose="020B0A04020102020204" pitchFamily="34" charset="0"/>
              <a:ea typeface="ＭＳ Ｐゴシック" pitchFamily="84" charset="-128"/>
            </a:rPr>
            <a:t>’</a:t>
          </a:r>
          <a:r>
            <a:rPr lang="en-US" altLang="ja-JP" dirty="0" smtClean="0">
              <a:solidFill>
                <a:schemeClr val="bg1"/>
              </a:solidFill>
              <a:latin typeface="Arial Black" panose="020B0A04020102020204" pitchFamily="34" charset="0"/>
              <a:ea typeface="ＭＳ Ｐゴシック" pitchFamily="84" charset="-128"/>
            </a:rPr>
            <a:t>s disease.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7F313-3732-4A5D-90C5-20529F90400B}" type="parTrans" cxnId="{D34DB2BD-533A-4A20-B5C6-5F2AAF291A5B}">
      <dgm:prSet/>
      <dgm:spPr/>
      <dgm:t>
        <a:bodyPr/>
        <a:lstStyle/>
        <a:p>
          <a:endParaRPr lang="en-US"/>
        </a:p>
      </dgm:t>
    </dgm:pt>
    <dgm:pt modelId="{43BFE3E6-3B88-4397-AF56-BAE832B95E6B}" type="sibTrans" cxnId="{D34DB2BD-533A-4A20-B5C6-5F2AAF291A5B}">
      <dgm:prSet/>
      <dgm:spPr/>
      <dgm:t>
        <a:bodyPr/>
        <a:lstStyle/>
        <a:p>
          <a:endParaRPr lang="en-US"/>
        </a:p>
      </dgm:t>
    </dgm:pt>
    <dgm:pt modelId="{F68F2E2A-7103-43E8-BFE3-0B5916B7DB0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 Black" panose="020B0A04020102020204" pitchFamily="34" charset="0"/>
              <a:ea typeface="ＭＳ Ｐゴシック" pitchFamily="84" charset="-128"/>
            </a:rPr>
            <a:t>Lifestyles can improve brain volume and may provide “protection” for cognitive impairment.</a:t>
          </a:r>
          <a:endParaRPr lang="en-US" dirty="0">
            <a:latin typeface="Arial Black" panose="020B0A04020102020204" pitchFamily="34" charset="0"/>
          </a:endParaRPr>
        </a:p>
      </dgm:t>
    </dgm:pt>
    <dgm:pt modelId="{BEDBDC34-9E7F-40F3-9414-CDAEA7A72450}" type="parTrans" cxnId="{98426438-D8BB-4BEC-9858-CABE72564A99}">
      <dgm:prSet/>
      <dgm:spPr/>
      <dgm:t>
        <a:bodyPr/>
        <a:lstStyle/>
        <a:p>
          <a:endParaRPr lang="en-US"/>
        </a:p>
      </dgm:t>
    </dgm:pt>
    <dgm:pt modelId="{E3CE0F62-D62F-49C4-B650-960CFC554689}" type="sibTrans" cxnId="{98426438-D8BB-4BEC-9858-CABE72564A99}">
      <dgm:prSet/>
      <dgm:spPr/>
      <dgm:t>
        <a:bodyPr/>
        <a:lstStyle/>
        <a:p>
          <a:endParaRPr lang="en-US"/>
        </a:p>
      </dgm:t>
    </dgm:pt>
    <dgm:pt modelId="{F934FC24-F26C-4A82-B83C-C24B175C99B9}" type="pres">
      <dgm:prSet presAssocID="{934BA91F-F6C5-440F-90C0-356B2CD6ED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178F6-4E8F-422E-82A7-A87BC8C4BB91}" type="pres">
      <dgm:prSet presAssocID="{AE02CCAB-BFCD-4438-85AE-68171326E57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0DF2A-AD44-437D-8DC3-C71ABB909F42}" type="pres">
      <dgm:prSet presAssocID="{43BFE3E6-3B88-4397-AF56-BAE832B95E6B}" presName="spacer" presStyleCnt="0"/>
      <dgm:spPr/>
    </dgm:pt>
    <dgm:pt modelId="{6EBEFFD9-91F2-4E0B-A0E0-D14C402743DC}" type="pres">
      <dgm:prSet presAssocID="{F68F2E2A-7103-43E8-BFE3-0B5916B7DB0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C2D91-0BCD-4CE0-AA87-3F8E4439E417}" type="pres">
      <dgm:prSet presAssocID="{E3CE0F62-D62F-49C4-B650-960CFC554689}" presName="spacer" presStyleCnt="0"/>
      <dgm:spPr/>
    </dgm:pt>
    <dgm:pt modelId="{67F3CDA8-018A-4A87-AC2C-13DFACE24220}" type="pres">
      <dgm:prSet presAssocID="{7E07E798-853D-483F-8606-2470C225427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71E86-766B-445D-AA52-513BE57B2897}" type="pres">
      <dgm:prSet presAssocID="{0BAAEE0B-BCC0-4D33-AD83-441894AFCAA7}" presName="spacer" presStyleCnt="0"/>
      <dgm:spPr/>
    </dgm:pt>
    <dgm:pt modelId="{A61B6E90-1913-4410-92ED-BC732C6F374A}" type="pres">
      <dgm:prSet presAssocID="{33BCC66B-E261-46D0-872A-3E602D4BC41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3D85B-EC90-495B-80D1-2CB368050CB1}" type="pres">
      <dgm:prSet presAssocID="{DE7BF385-EF53-4CDD-A1C4-F1FDE7D69960}" presName="spacer" presStyleCnt="0"/>
      <dgm:spPr/>
    </dgm:pt>
    <dgm:pt modelId="{20E1EB85-6230-497D-900F-5E9279120813}" type="pres">
      <dgm:prSet presAssocID="{7E4B027A-059E-405A-A079-16F9367BFF6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140B0-62E0-4786-A513-B38F661876FB}" type="pres">
      <dgm:prSet presAssocID="{58A5DDD1-664B-490A-ABCE-78E43283D7B5}" presName="spacer" presStyleCnt="0"/>
      <dgm:spPr/>
    </dgm:pt>
    <dgm:pt modelId="{16DB6759-1176-4B4B-82CC-BA0A4A14F51C}" type="pres">
      <dgm:prSet presAssocID="{F9C48EE4-A56D-49DF-B11D-448F52A3B1F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8059E-BD52-492F-8D06-DB450CF26920}" type="pres">
      <dgm:prSet presAssocID="{CC7B5DBE-15E9-4E98-A8AD-6CF06B14B347}" presName="spacer" presStyleCnt="0"/>
      <dgm:spPr/>
    </dgm:pt>
    <dgm:pt modelId="{62E85E53-268E-4F17-83D7-553433836772}" type="pres">
      <dgm:prSet presAssocID="{E9FC69A5-795F-4149-9D99-7274DE42F22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DB2BD-533A-4A20-B5C6-5F2AAF291A5B}" srcId="{934BA91F-F6C5-440F-90C0-356B2CD6ED2D}" destId="{AE02CCAB-BFCD-4438-85AE-68171326E57A}" srcOrd="0" destOrd="0" parTransId="{24C7F313-3732-4A5D-90C5-20529F90400B}" sibTransId="{43BFE3E6-3B88-4397-AF56-BAE832B95E6B}"/>
    <dgm:cxn modelId="{F3DEB2D4-78A6-431E-A632-E1A7C7990BA0}" type="presOf" srcId="{AE02CCAB-BFCD-4438-85AE-68171326E57A}" destId="{129178F6-4E8F-422E-82A7-A87BC8C4BB91}" srcOrd="0" destOrd="0" presId="urn:microsoft.com/office/officeart/2005/8/layout/vList2"/>
    <dgm:cxn modelId="{D96D6E42-93B3-47E7-A43E-720AC8A52334}" type="presOf" srcId="{7E07E798-853D-483F-8606-2470C2254274}" destId="{67F3CDA8-018A-4A87-AC2C-13DFACE24220}" srcOrd="0" destOrd="0" presId="urn:microsoft.com/office/officeart/2005/8/layout/vList2"/>
    <dgm:cxn modelId="{C92B70A6-CCD9-4955-876A-25ABD2AF975C}" srcId="{934BA91F-F6C5-440F-90C0-356B2CD6ED2D}" destId="{7E4B027A-059E-405A-A079-16F9367BFF6D}" srcOrd="4" destOrd="0" parTransId="{051A1D28-FBDA-44D6-960F-F7F4EDD35B63}" sibTransId="{58A5DDD1-664B-490A-ABCE-78E43283D7B5}"/>
    <dgm:cxn modelId="{DE240E53-81D4-48FE-AE88-91B18160147A}" type="presOf" srcId="{F9C48EE4-A56D-49DF-B11D-448F52A3B1F0}" destId="{16DB6759-1176-4B4B-82CC-BA0A4A14F51C}" srcOrd="0" destOrd="0" presId="urn:microsoft.com/office/officeart/2005/8/layout/vList2"/>
    <dgm:cxn modelId="{47634B55-D203-4DBF-AEC7-339711057423}" srcId="{934BA91F-F6C5-440F-90C0-356B2CD6ED2D}" destId="{7E07E798-853D-483F-8606-2470C2254274}" srcOrd="2" destOrd="0" parTransId="{2F8D1C07-1005-4203-BFC4-97167A96E776}" sibTransId="{0BAAEE0B-BCC0-4D33-AD83-441894AFCAA7}"/>
    <dgm:cxn modelId="{98426438-D8BB-4BEC-9858-CABE72564A99}" srcId="{934BA91F-F6C5-440F-90C0-356B2CD6ED2D}" destId="{F68F2E2A-7103-43E8-BFE3-0B5916B7DB09}" srcOrd="1" destOrd="0" parTransId="{BEDBDC34-9E7F-40F3-9414-CDAEA7A72450}" sibTransId="{E3CE0F62-D62F-49C4-B650-960CFC554689}"/>
    <dgm:cxn modelId="{38E86228-B81A-49B0-9D03-9B5E09FE2CBB}" srcId="{934BA91F-F6C5-440F-90C0-356B2CD6ED2D}" destId="{E9FC69A5-795F-4149-9D99-7274DE42F22C}" srcOrd="6" destOrd="0" parTransId="{56B14BC4-E7AC-45A9-AA58-B82737024E2E}" sibTransId="{6A66853B-D30D-4B97-B48B-3CC4F407D2DA}"/>
    <dgm:cxn modelId="{3FFECF8D-F99B-4155-AE1F-3D08943FFEFA}" type="presOf" srcId="{E9FC69A5-795F-4149-9D99-7274DE42F22C}" destId="{62E85E53-268E-4F17-83D7-553433836772}" srcOrd="0" destOrd="0" presId="urn:microsoft.com/office/officeart/2005/8/layout/vList2"/>
    <dgm:cxn modelId="{90089395-EAAF-47DF-AE7C-F25467422387}" type="presOf" srcId="{F68F2E2A-7103-43E8-BFE3-0B5916B7DB09}" destId="{6EBEFFD9-91F2-4E0B-A0E0-D14C402743DC}" srcOrd="0" destOrd="0" presId="urn:microsoft.com/office/officeart/2005/8/layout/vList2"/>
    <dgm:cxn modelId="{9F5A0251-B4CC-46E5-8AD2-0BE47083BC30}" srcId="{934BA91F-F6C5-440F-90C0-356B2CD6ED2D}" destId="{33BCC66B-E261-46D0-872A-3E602D4BC41C}" srcOrd="3" destOrd="0" parTransId="{60A26F34-8F77-4118-8456-9496E93474E2}" sibTransId="{DE7BF385-EF53-4CDD-A1C4-F1FDE7D69960}"/>
    <dgm:cxn modelId="{E8C0FB46-A552-4923-A0E5-F53A94CFD504}" srcId="{934BA91F-F6C5-440F-90C0-356B2CD6ED2D}" destId="{F9C48EE4-A56D-49DF-B11D-448F52A3B1F0}" srcOrd="5" destOrd="0" parTransId="{5AFE08D8-153E-4D8D-8CC6-88BBDE12B71D}" sibTransId="{CC7B5DBE-15E9-4E98-A8AD-6CF06B14B347}"/>
    <dgm:cxn modelId="{DD0E1CCD-68C4-4783-AE51-675AEA048414}" type="presOf" srcId="{33BCC66B-E261-46D0-872A-3E602D4BC41C}" destId="{A61B6E90-1913-4410-92ED-BC732C6F374A}" srcOrd="0" destOrd="0" presId="urn:microsoft.com/office/officeart/2005/8/layout/vList2"/>
    <dgm:cxn modelId="{44C7C809-ACAC-4C1B-B0F6-B94D8AD9BEC5}" type="presOf" srcId="{7E4B027A-059E-405A-A079-16F9367BFF6D}" destId="{20E1EB85-6230-497D-900F-5E9279120813}" srcOrd="0" destOrd="0" presId="urn:microsoft.com/office/officeart/2005/8/layout/vList2"/>
    <dgm:cxn modelId="{503692C2-28E8-43DC-84A7-9EE61DC053E3}" type="presOf" srcId="{934BA91F-F6C5-440F-90C0-356B2CD6ED2D}" destId="{F934FC24-F26C-4A82-B83C-C24B175C99B9}" srcOrd="0" destOrd="0" presId="urn:microsoft.com/office/officeart/2005/8/layout/vList2"/>
    <dgm:cxn modelId="{9EA5DF83-D267-4AD3-A5F2-97EE0F0EA473}" type="presParOf" srcId="{F934FC24-F26C-4A82-B83C-C24B175C99B9}" destId="{129178F6-4E8F-422E-82A7-A87BC8C4BB91}" srcOrd="0" destOrd="0" presId="urn:microsoft.com/office/officeart/2005/8/layout/vList2"/>
    <dgm:cxn modelId="{B2E95FA2-B1A1-48FA-ADB7-C154F7D7A773}" type="presParOf" srcId="{F934FC24-F26C-4A82-B83C-C24B175C99B9}" destId="{9750DF2A-AD44-437D-8DC3-C71ABB909F42}" srcOrd="1" destOrd="0" presId="urn:microsoft.com/office/officeart/2005/8/layout/vList2"/>
    <dgm:cxn modelId="{FC337DE5-57C4-46B6-8CA0-08BB03342A2F}" type="presParOf" srcId="{F934FC24-F26C-4A82-B83C-C24B175C99B9}" destId="{6EBEFFD9-91F2-4E0B-A0E0-D14C402743DC}" srcOrd="2" destOrd="0" presId="urn:microsoft.com/office/officeart/2005/8/layout/vList2"/>
    <dgm:cxn modelId="{316386B6-41F3-4DFC-B87D-98789BDA0D7D}" type="presParOf" srcId="{F934FC24-F26C-4A82-B83C-C24B175C99B9}" destId="{578C2D91-0BCD-4CE0-AA87-3F8E4439E417}" srcOrd="3" destOrd="0" presId="urn:microsoft.com/office/officeart/2005/8/layout/vList2"/>
    <dgm:cxn modelId="{D3FEB1C7-4041-4A04-86CC-FA2530151BB7}" type="presParOf" srcId="{F934FC24-F26C-4A82-B83C-C24B175C99B9}" destId="{67F3CDA8-018A-4A87-AC2C-13DFACE24220}" srcOrd="4" destOrd="0" presId="urn:microsoft.com/office/officeart/2005/8/layout/vList2"/>
    <dgm:cxn modelId="{D762B581-9C62-4E41-A3B2-3957B61B4EF7}" type="presParOf" srcId="{F934FC24-F26C-4A82-B83C-C24B175C99B9}" destId="{D0C71E86-766B-445D-AA52-513BE57B2897}" srcOrd="5" destOrd="0" presId="urn:microsoft.com/office/officeart/2005/8/layout/vList2"/>
    <dgm:cxn modelId="{8CED75E4-3480-4F57-8032-64AE6A20E361}" type="presParOf" srcId="{F934FC24-F26C-4A82-B83C-C24B175C99B9}" destId="{A61B6E90-1913-4410-92ED-BC732C6F374A}" srcOrd="6" destOrd="0" presId="urn:microsoft.com/office/officeart/2005/8/layout/vList2"/>
    <dgm:cxn modelId="{B33EA23B-E686-49CA-8FC0-C53CF6EA40CF}" type="presParOf" srcId="{F934FC24-F26C-4A82-B83C-C24B175C99B9}" destId="{C633D85B-EC90-495B-80D1-2CB368050CB1}" srcOrd="7" destOrd="0" presId="urn:microsoft.com/office/officeart/2005/8/layout/vList2"/>
    <dgm:cxn modelId="{CBDB4BC5-2460-4D46-8A08-C5F0EA64F035}" type="presParOf" srcId="{F934FC24-F26C-4A82-B83C-C24B175C99B9}" destId="{20E1EB85-6230-497D-900F-5E9279120813}" srcOrd="8" destOrd="0" presId="urn:microsoft.com/office/officeart/2005/8/layout/vList2"/>
    <dgm:cxn modelId="{09275DAF-46E0-4F21-917C-1392892B0136}" type="presParOf" srcId="{F934FC24-F26C-4A82-B83C-C24B175C99B9}" destId="{919140B0-62E0-4786-A513-B38F661876FB}" srcOrd="9" destOrd="0" presId="urn:microsoft.com/office/officeart/2005/8/layout/vList2"/>
    <dgm:cxn modelId="{AF921861-3BBC-4E6D-868A-4EA3B3E23AFD}" type="presParOf" srcId="{F934FC24-F26C-4A82-B83C-C24B175C99B9}" destId="{16DB6759-1176-4B4B-82CC-BA0A4A14F51C}" srcOrd="10" destOrd="0" presId="urn:microsoft.com/office/officeart/2005/8/layout/vList2"/>
    <dgm:cxn modelId="{9A99F171-283B-4746-B004-D18A88750189}" type="presParOf" srcId="{F934FC24-F26C-4A82-B83C-C24B175C99B9}" destId="{E648059E-BD52-492F-8D06-DB450CF26920}" srcOrd="11" destOrd="0" presId="urn:microsoft.com/office/officeart/2005/8/layout/vList2"/>
    <dgm:cxn modelId="{58AD5FDE-14ED-419B-BE8D-B0ACE8012185}" type="presParOf" srcId="{F934FC24-F26C-4A82-B83C-C24B175C99B9}" destId="{62E85E53-268E-4F17-83D7-55343383677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42179-8575-4D6F-8D21-BF8D5CA7335E}">
      <dsp:nvSpPr>
        <dsp:cNvPr id="0" name=""/>
        <dsp:cNvSpPr/>
      </dsp:nvSpPr>
      <dsp:spPr>
        <a:xfrm>
          <a:off x="0" y="35721"/>
          <a:ext cx="9429750" cy="86112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Alzheimer’s disease causes 60-85% of dementia in people age &gt;65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42036" y="77757"/>
        <a:ext cx="9345678" cy="777048"/>
      </dsp:txXfrm>
    </dsp:sp>
    <dsp:sp modelId="{09776542-5C49-4FD6-A600-D1BF7766CDCF}">
      <dsp:nvSpPr>
        <dsp:cNvPr id="0" name=""/>
        <dsp:cNvSpPr/>
      </dsp:nvSpPr>
      <dsp:spPr>
        <a:xfrm>
          <a:off x="0" y="1029321"/>
          <a:ext cx="942975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5-10% of the subjects age &gt;65 have AD.</a:t>
          </a:r>
          <a:endParaRPr lang="en-US" sz="20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42036" y="1071357"/>
        <a:ext cx="9345678" cy="777048"/>
      </dsp:txXfrm>
    </dsp:sp>
    <dsp:sp modelId="{56329849-8DE7-4E0E-AD8F-D20531566FF9}">
      <dsp:nvSpPr>
        <dsp:cNvPr id="0" name=""/>
        <dsp:cNvSpPr/>
      </dsp:nvSpPr>
      <dsp:spPr>
        <a:xfrm>
          <a:off x="0" y="2022921"/>
          <a:ext cx="9429750" cy="8611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45% of the subjects age &gt;85 may have AD</a:t>
          </a:r>
          <a:endParaRPr lang="en-US" sz="20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42036" y="2064957"/>
        <a:ext cx="9345678" cy="777048"/>
      </dsp:txXfrm>
    </dsp:sp>
    <dsp:sp modelId="{19EC93C8-51A4-4AD7-8BAA-A424D8D0BB18}">
      <dsp:nvSpPr>
        <dsp:cNvPr id="0" name=""/>
        <dsp:cNvSpPr/>
      </dsp:nvSpPr>
      <dsp:spPr>
        <a:xfrm>
          <a:off x="0" y="3016521"/>
          <a:ext cx="9429750" cy="8611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The World Alzheimer Report estimates that there are 35.6 million people living with dementia worldwide (4-5 millions in the U.S).</a:t>
          </a:r>
          <a:endParaRPr lang="en-US" sz="20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42036" y="3058557"/>
        <a:ext cx="9345678" cy="777048"/>
      </dsp:txXfrm>
    </dsp:sp>
    <dsp:sp modelId="{D5DCEB98-ECA6-448B-995A-3558C42CD964}">
      <dsp:nvSpPr>
        <dsp:cNvPr id="0" name=""/>
        <dsp:cNvSpPr/>
      </dsp:nvSpPr>
      <dsp:spPr>
        <a:xfrm>
          <a:off x="0" y="4010121"/>
          <a:ext cx="9429750" cy="86112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There will be 65.7 millions by 2030 and 115.4 by 2050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(approx. 9 -11 millions in the U.S.).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036" y="4052157"/>
        <a:ext cx="9345678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43FC-153B-5D4A-9BB6-52A11969E294}">
      <dsp:nvSpPr>
        <dsp:cNvPr id="0" name=""/>
        <dsp:cNvSpPr/>
      </dsp:nvSpPr>
      <dsp:spPr>
        <a:xfrm rot="5400000">
          <a:off x="5793402" y="-2241641"/>
          <a:ext cx="1237654" cy="603504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  <a:latin typeface="Arial"/>
              <a:cs typeface="Arial"/>
            </a:rPr>
            <a:t>Age</a:t>
          </a:r>
          <a:endParaRPr lang="en-US" sz="2000" b="1" kern="1200" dirty="0">
            <a:solidFill>
              <a:schemeClr val="bg1"/>
            </a:solidFill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/>
              <a:cs typeface="Arial"/>
            </a:rPr>
            <a:t>APOE-4 allele</a:t>
          </a:r>
          <a:endParaRPr lang="en-US" sz="2000" kern="1200" dirty="0">
            <a:latin typeface="Arial"/>
            <a:cs typeface="Arial"/>
          </a:endParaRPr>
        </a:p>
      </dsp:txBody>
      <dsp:txXfrm rot="-5400000">
        <a:off x="3394710" y="217468"/>
        <a:ext cx="5974623" cy="1116820"/>
      </dsp:txXfrm>
    </dsp:sp>
    <dsp:sp modelId="{08EE8FA4-84AE-FA44-98A4-A81CAC0220E9}">
      <dsp:nvSpPr>
        <dsp:cNvPr id="0" name=""/>
        <dsp:cNvSpPr/>
      </dsp:nvSpPr>
      <dsp:spPr>
        <a:xfrm>
          <a:off x="0" y="2344"/>
          <a:ext cx="3394710" cy="1547068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/>
              <a:cs typeface="Arial"/>
            </a:rPr>
            <a:t>Probable</a:t>
          </a:r>
          <a:endParaRPr lang="en-US" sz="4100" kern="1200" dirty="0">
            <a:latin typeface="Arial"/>
            <a:cs typeface="Arial"/>
          </a:endParaRPr>
        </a:p>
      </dsp:txBody>
      <dsp:txXfrm>
        <a:off x="75522" y="77866"/>
        <a:ext cx="3243666" cy="1396024"/>
      </dsp:txXfrm>
    </dsp:sp>
    <dsp:sp modelId="{A52057A4-C5ED-F642-AB31-9BB13C9E00BE}">
      <dsp:nvSpPr>
        <dsp:cNvPr id="0" name=""/>
        <dsp:cNvSpPr/>
      </dsp:nvSpPr>
      <dsp:spPr>
        <a:xfrm rot="5400000">
          <a:off x="5688331" y="-617220"/>
          <a:ext cx="1447796" cy="6035040"/>
        </a:xfrm>
        <a:prstGeom prst="round2Same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Women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Arial"/>
              <a:cs typeface="Arial"/>
            </a:rPr>
            <a:t>Cerebrovascular disease</a:t>
          </a:r>
          <a:endParaRPr lang="en-US" sz="1800" b="1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History of head trauma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Family history of dementia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Family history of  Down’s syndrome</a:t>
          </a:r>
          <a:endParaRPr lang="en-US" sz="1800" kern="1200" dirty="0">
            <a:latin typeface="Arial"/>
            <a:cs typeface="Arial"/>
          </a:endParaRPr>
        </a:p>
      </dsp:txBody>
      <dsp:txXfrm rot="-5400000">
        <a:off x="3394709" y="1747078"/>
        <a:ext cx="5964364" cy="1306444"/>
      </dsp:txXfrm>
    </dsp:sp>
    <dsp:sp modelId="{18A15E08-6874-3C48-8CCA-5910706523F1}">
      <dsp:nvSpPr>
        <dsp:cNvPr id="0" name=""/>
        <dsp:cNvSpPr/>
      </dsp:nvSpPr>
      <dsp:spPr>
        <a:xfrm>
          <a:off x="0" y="1626765"/>
          <a:ext cx="3394710" cy="154706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/>
              <a:cs typeface="Arial"/>
            </a:rPr>
            <a:t>Possible</a:t>
          </a:r>
          <a:endParaRPr lang="en-US" sz="4100" kern="1200" dirty="0">
            <a:latin typeface="Arial"/>
            <a:cs typeface="Arial"/>
          </a:endParaRPr>
        </a:p>
      </dsp:txBody>
      <dsp:txXfrm>
        <a:off x="75522" y="1702287"/>
        <a:ext cx="3243666" cy="1396024"/>
      </dsp:txXfrm>
    </dsp:sp>
    <dsp:sp modelId="{113BAA56-C480-9849-8E6B-A2E58B932BEB}">
      <dsp:nvSpPr>
        <dsp:cNvPr id="0" name=""/>
        <dsp:cNvSpPr/>
      </dsp:nvSpPr>
      <dsp:spPr>
        <a:xfrm rot="5400000">
          <a:off x="5793402" y="1007201"/>
          <a:ext cx="1237654" cy="6035040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Moderate alcohol intake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Mediterranean diet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Physical activity</a:t>
          </a:r>
          <a:endParaRPr lang="en-US" sz="1800" kern="1200" dirty="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/>
              <a:cs typeface="Arial"/>
            </a:rPr>
            <a:t>Cognitive activity</a:t>
          </a:r>
          <a:endParaRPr lang="en-US" sz="1800" kern="1200" dirty="0">
            <a:latin typeface="Arial"/>
            <a:cs typeface="Arial"/>
          </a:endParaRPr>
        </a:p>
      </dsp:txBody>
      <dsp:txXfrm rot="-5400000">
        <a:off x="3394710" y="3466311"/>
        <a:ext cx="5974623" cy="1116820"/>
      </dsp:txXfrm>
    </dsp:sp>
    <dsp:sp modelId="{38C2A862-9919-4E46-BB94-937DC79E9FB1}">
      <dsp:nvSpPr>
        <dsp:cNvPr id="0" name=""/>
        <dsp:cNvSpPr/>
      </dsp:nvSpPr>
      <dsp:spPr>
        <a:xfrm>
          <a:off x="0" y="3251187"/>
          <a:ext cx="3394710" cy="15470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/>
              <a:cs typeface="Arial"/>
            </a:rPr>
            <a:t>“Protection”</a:t>
          </a:r>
          <a:endParaRPr lang="en-US" sz="4100" kern="1200" dirty="0">
            <a:latin typeface="Arial"/>
            <a:cs typeface="Arial"/>
          </a:endParaRPr>
        </a:p>
      </dsp:txBody>
      <dsp:txXfrm>
        <a:off x="75522" y="3326709"/>
        <a:ext cx="3243666" cy="1396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DB92B-D5F7-4B74-84B0-D79F2B9CA640}">
      <dsp:nvSpPr>
        <dsp:cNvPr id="0" name=""/>
        <dsp:cNvSpPr/>
      </dsp:nvSpPr>
      <dsp:spPr>
        <a:xfrm>
          <a:off x="78739" y="0"/>
          <a:ext cx="5456682" cy="8778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Tacrine</a:t>
          </a:r>
          <a:r>
            <a:rPr lang="en-US" sz="36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(1993)</a:t>
          </a:r>
          <a:endParaRPr lang="en-US" sz="36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104450" y="25711"/>
        <a:ext cx="4406735" cy="826402"/>
      </dsp:txXfrm>
    </dsp:sp>
    <dsp:sp modelId="{CC375E74-9E5A-43C4-9287-EBD607E5EFCF}">
      <dsp:nvSpPr>
        <dsp:cNvPr id="0" name=""/>
        <dsp:cNvSpPr/>
      </dsp:nvSpPr>
      <dsp:spPr>
        <a:xfrm>
          <a:off x="407479" y="999744"/>
          <a:ext cx="5456682" cy="87782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Donepezil</a:t>
          </a:r>
          <a:r>
            <a:rPr lang="en-US" sz="36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(1997)</a:t>
          </a:r>
          <a:endParaRPr lang="en-US" sz="36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433190" y="1025455"/>
        <a:ext cx="4427194" cy="826402"/>
      </dsp:txXfrm>
    </dsp:sp>
    <dsp:sp modelId="{7A72DF28-2054-409A-9CDD-82BD1BCB0CF3}">
      <dsp:nvSpPr>
        <dsp:cNvPr id="0" name=""/>
        <dsp:cNvSpPr/>
      </dsp:nvSpPr>
      <dsp:spPr>
        <a:xfrm>
          <a:off x="814958" y="1999488"/>
          <a:ext cx="5456682" cy="87782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Rivastigmine</a:t>
          </a:r>
          <a:r>
            <a:rPr lang="en-US" sz="36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(2000)</a:t>
          </a:r>
        </a:p>
      </dsp:txBody>
      <dsp:txXfrm>
        <a:off x="840669" y="2025199"/>
        <a:ext cx="4427194" cy="826402"/>
      </dsp:txXfrm>
    </dsp:sp>
    <dsp:sp modelId="{BD8125D9-45C6-429D-9BD8-ED5BC67B126B}">
      <dsp:nvSpPr>
        <dsp:cNvPr id="0" name=""/>
        <dsp:cNvSpPr/>
      </dsp:nvSpPr>
      <dsp:spPr>
        <a:xfrm>
          <a:off x="1222438" y="2999232"/>
          <a:ext cx="5456682" cy="87782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Galantamine</a:t>
          </a:r>
          <a:r>
            <a:rPr lang="en-US" sz="36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(2001)</a:t>
          </a:r>
        </a:p>
      </dsp:txBody>
      <dsp:txXfrm>
        <a:off x="1248149" y="3024943"/>
        <a:ext cx="4427194" cy="826402"/>
      </dsp:txXfrm>
    </dsp:sp>
    <dsp:sp modelId="{973801B5-28CE-47C4-BB1B-EC1D32B8DE3C}">
      <dsp:nvSpPr>
        <dsp:cNvPr id="0" name=""/>
        <dsp:cNvSpPr/>
      </dsp:nvSpPr>
      <dsp:spPr>
        <a:xfrm>
          <a:off x="1629917" y="3998976"/>
          <a:ext cx="5456682" cy="87782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Memantine</a:t>
          </a:r>
          <a:r>
            <a:rPr lang="en-US" sz="3600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 (2003)</a:t>
          </a:r>
        </a:p>
      </dsp:txBody>
      <dsp:txXfrm>
        <a:off x="1655628" y="4024687"/>
        <a:ext cx="4427194" cy="826402"/>
      </dsp:txXfrm>
    </dsp:sp>
    <dsp:sp modelId="{3EFA90BA-6BE3-4271-B6D3-5A16CFEAA625}">
      <dsp:nvSpPr>
        <dsp:cNvPr id="0" name=""/>
        <dsp:cNvSpPr/>
      </dsp:nvSpPr>
      <dsp:spPr>
        <a:xfrm>
          <a:off x="4886096" y="641299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014478" y="641299"/>
        <a:ext cx="313821" cy="429365"/>
      </dsp:txXfrm>
    </dsp:sp>
    <dsp:sp modelId="{B14079C3-2A3C-4AF0-B22A-9621C3AF6217}">
      <dsp:nvSpPr>
        <dsp:cNvPr id="0" name=""/>
        <dsp:cNvSpPr/>
      </dsp:nvSpPr>
      <dsp:spPr>
        <a:xfrm>
          <a:off x="5293575" y="1641043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-13333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421957" y="1641043"/>
        <a:ext cx="313821" cy="429365"/>
      </dsp:txXfrm>
    </dsp:sp>
    <dsp:sp modelId="{8F0C836B-CA1E-40A9-A18D-501DB7F6E215}">
      <dsp:nvSpPr>
        <dsp:cNvPr id="0" name=""/>
        <dsp:cNvSpPr/>
      </dsp:nvSpPr>
      <dsp:spPr>
        <a:xfrm>
          <a:off x="5701055" y="2626156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-26667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29437" y="2626156"/>
        <a:ext cx="313821" cy="429365"/>
      </dsp:txXfrm>
    </dsp:sp>
    <dsp:sp modelId="{282B933C-4E39-4ABE-A685-697657453E9E}">
      <dsp:nvSpPr>
        <dsp:cNvPr id="0" name=""/>
        <dsp:cNvSpPr/>
      </dsp:nvSpPr>
      <dsp:spPr>
        <a:xfrm>
          <a:off x="6108534" y="3635654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236916" y="3635654"/>
        <a:ext cx="313821" cy="429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55E6F-FF1B-4E55-8F44-2172BEDC3DCB}">
      <dsp:nvSpPr>
        <dsp:cNvPr id="0" name=""/>
        <dsp:cNvSpPr/>
      </dsp:nvSpPr>
      <dsp:spPr>
        <a:xfrm>
          <a:off x="0" y="0"/>
          <a:ext cx="293842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Symptomatic 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938425" cy="1357788"/>
      </dsp:txXfrm>
    </dsp:sp>
    <dsp:sp modelId="{E65C2328-30B4-426E-9558-47CEFDC44A1C}">
      <dsp:nvSpPr>
        <dsp:cNvPr id="0" name=""/>
        <dsp:cNvSpPr/>
      </dsp:nvSpPr>
      <dsp:spPr>
        <a:xfrm>
          <a:off x="285757" y="990599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Cholinesterase inhibitors*</a:t>
          </a:r>
          <a:endParaRPr lang="en-US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171" y="999013"/>
        <a:ext cx="2333912" cy="270464"/>
      </dsp:txXfrm>
    </dsp:sp>
    <dsp:sp modelId="{C7586DED-9F9E-4C9A-A844-26E518038533}">
      <dsp:nvSpPr>
        <dsp:cNvPr id="0" name=""/>
        <dsp:cNvSpPr/>
      </dsp:nvSpPr>
      <dsp:spPr>
        <a:xfrm>
          <a:off x="285757" y="1371600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Memantine</a:t>
          </a: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(Namenda®)*</a:t>
          </a:r>
          <a:endParaRPr lang="en-US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171" y="1380014"/>
        <a:ext cx="2333912" cy="270464"/>
      </dsp:txXfrm>
    </dsp:sp>
    <dsp:sp modelId="{5B29C8A0-FBDA-4377-B3F2-757ED200C3AA}">
      <dsp:nvSpPr>
        <dsp:cNvPr id="0" name=""/>
        <dsp:cNvSpPr/>
      </dsp:nvSpPr>
      <dsp:spPr>
        <a:xfrm>
          <a:off x="285757" y="1770105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P Greek Courier" pitchFamily="49" charset="2"/>
            </a:rPr>
            <a:t>Cholinergic agonists (</a:t>
          </a:r>
          <a:r>
            <a:rPr lang="en-US" alt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Nicotinic and Muscarinic M1 agonist)</a:t>
          </a:r>
          <a:r>
            <a:rPr lang="en-US" alt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P Greek Courier" pitchFamily="49" charset="2"/>
            </a:rPr>
            <a:t> 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294171" y="1778519"/>
        <a:ext cx="2333912" cy="270464"/>
      </dsp:txXfrm>
    </dsp:sp>
    <dsp:sp modelId="{506E8DE9-DD78-4F20-BC78-54C7DF7A7E4B}">
      <dsp:nvSpPr>
        <dsp:cNvPr id="0" name=""/>
        <dsp:cNvSpPr/>
      </dsp:nvSpPr>
      <dsp:spPr>
        <a:xfrm>
          <a:off x="285757" y="2209800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Histamine</a:t>
          </a:r>
          <a:r>
            <a:rPr lang="pt-BR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H3 receptor (H3R) </a:t>
          </a:r>
          <a:r>
            <a:rPr lang="pt-BR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antagonists</a:t>
          </a:r>
          <a:endParaRPr lang="en-US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171" y="2218214"/>
        <a:ext cx="2333912" cy="270464"/>
      </dsp:txXfrm>
    </dsp:sp>
    <dsp:sp modelId="{4F21C51D-FC2F-4E8B-BD42-F08B5107D243}">
      <dsp:nvSpPr>
        <dsp:cNvPr id="0" name=""/>
        <dsp:cNvSpPr/>
      </dsp:nvSpPr>
      <dsp:spPr>
        <a:xfrm>
          <a:off x="285757" y="2590800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Psychotropics</a:t>
          </a: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(Lithium, </a:t>
          </a:r>
          <a:r>
            <a:rPr lang="en-US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Valproic</a:t>
          </a: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Acid, SSRIs)</a:t>
          </a:r>
          <a:endParaRPr lang="en-US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171" y="2599214"/>
        <a:ext cx="2333912" cy="270464"/>
      </dsp:txXfrm>
    </dsp:sp>
    <dsp:sp modelId="{44A6D9DE-83C3-4FF5-8770-ACA7B3C6374C}">
      <dsp:nvSpPr>
        <dsp:cNvPr id="0" name=""/>
        <dsp:cNvSpPr/>
      </dsp:nvSpPr>
      <dsp:spPr>
        <a:xfrm>
          <a:off x="285757" y="2971798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Antihypertensives</a:t>
          </a: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(ACEI Inhibitors) </a:t>
          </a:r>
        </a:p>
      </dsp:txBody>
      <dsp:txXfrm>
        <a:off x="294171" y="2980212"/>
        <a:ext cx="2333912" cy="270464"/>
      </dsp:txXfrm>
    </dsp:sp>
    <dsp:sp modelId="{B574E403-469E-48BD-A3E1-2B35087F54DC}">
      <dsp:nvSpPr>
        <dsp:cNvPr id="0" name=""/>
        <dsp:cNvSpPr/>
      </dsp:nvSpPr>
      <dsp:spPr>
        <a:xfrm>
          <a:off x="294972" y="3348063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Anti-inflammatories (ibuprofen, </a:t>
          </a:r>
          <a:r>
            <a:rPr lang="en-US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celecoxib</a:t>
          </a: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3356477"/>
        <a:ext cx="2333912" cy="270464"/>
      </dsp:txXfrm>
    </dsp:sp>
    <dsp:sp modelId="{2CC1B733-2407-430E-891A-CDD51F122F28}">
      <dsp:nvSpPr>
        <dsp:cNvPr id="0" name=""/>
        <dsp:cNvSpPr/>
      </dsp:nvSpPr>
      <dsp:spPr>
        <a:xfrm>
          <a:off x="285757" y="3733800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Diet (</a:t>
          </a:r>
          <a:r>
            <a:rPr lang="en-US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Axona</a:t>
          </a:r>
          <a:r>
            <a:rPr 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®*, ketogenic diets)</a:t>
          </a:r>
          <a:endParaRPr lang="en-US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171" y="3742214"/>
        <a:ext cx="2333912" cy="270464"/>
      </dsp:txXfrm>
    </dsp:sp>
    <dsp:sp modelId="{5296D1CE-3D35-4308-8002-CA1512258012}">
      <dsp:nvSpPr>
        <dsp:cNvPr id="0" name=""/>
        <dsp:cNvSpPr/>
      </dsp:nvSpPr>
      <dsp:spPr>
        <a:xfrm>
          <a:off x="285757" y="4114798"/>
          <a:ext cx="2350740" cy="2872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Antioxidants (</a:t>
          </a:r>
          <a:r>
            <a:rPr lang="en-US" altLang="en-US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Souvenaid</a:t>
          </a:r>
          <a:r>
            <a:rPr lang="en-US" altLang="en-US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®)*</a:t>
          </a:r>
          <a:endParaRPr lang="en-US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171" y="4123212"/>
        <a:ext cx="2333912" cy="270464"/>
      </dsp:txXfrm>
    </dsp:sp>
    <dsp:sp modelId="{A98D1A8E-09EA-4ED3-B63B-1320A110AFEC}">
      <dsp:nvSpPr>
        <dsp:cNvPr id="0" name=""/>
        <dsp:cNvSpPr/>
      </dsp:nvSpPr>
      <dsp:spPr>
        <a:xfrm>
          <a:off x="3159937" y="0"/>
          <a:ext cx="293842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Disease Modifying</a:t>
          </a:r>
          <a:endParaRPr lang="en-US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937" y="0"/>
        <a:ext cx="2938425" cy="1357788"/>
      </dsp:txXfrm>
    </dsp:sp>
    <dsp:sp modelId="{DF34301A-33C4-4362-872F-A2885D0EFB62}">
      <dsp:nvSpPr>
        <dsp:cNvPr id="0" name=""/>
        <dsp:cNvSpPr/>
      </dsp:nvSpPr>
      <dsp:spPr>
        <a:xfrm>
          <a:off x="3486149" y="990598"/>
          <a:ext cx="2350740" cy="38941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Passive and active immunizations  (IV-Ig, </a:t>
          </a:r>
          <a:r>
            <a:rPr lang="en-US" alt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bapineuzumab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555" y="1002004"/>
        <a:ext cx="2327928" cy="366606"/>
      </dsp:txXfrm>
    </dsp:sp>
    <dsp:sp modelId="{E4534C9D-FC59-479E-997B-C89583186258}">
      <dsp:nvSpPr>
        <dsp:cNvPr id="0" name=""/>
        <dsp:cNvSpPr/>
      </dsp:nvSpPr>
      <dsp:spPr>
        <a:xfrm>
          <a:off x="3486149" y="1447800"/>
          <a:ext cx="2350740" cy="28181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Beta and Gamma </a:t>
          </a:r>
          <a:r>
            <a:rPr lang="en-US" alt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Secretase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inhibitors or modulators (</a:t>
          </a:r>
          <a:r>
            <a:rPr lang="en-US" alt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Semagestat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4403" y="1456054"/>
        <a:ext cx="2334232" cy="265304"/>
      </dsp:txXfrm>
    </dsp:sp>
    <dsp:sp modelId="{DC2C6516-AA6C-4DBA-9E45-02FF488E2DFE}">
      <dsp:nvSpPr>
        <dsp:cNvPr id="0" name=""/>
        <dsp:cNvSpPr/>
      </dsp:nvSpPr>
      <dsp:spPr>
        <a:xfrm>
          <a:off x="3486149" y="1828798"/>
          <a:ext cx="2350740" cy="20074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l-GR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RAGE Inhibitors (TTP488) 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2029" y="1834678"/>
        <a:ext cx="2338980" cy="188985"/>
      </dsp:txXfrm>
    </dsp:sp>
    <dsp:sp modelId="{A0EE926B-8588-4487-B961-7B28F4483FA6}">
      <dsp:nvSpPr>
        <dsp:cNvPr id="0" name=""/>
        <dsp:cNvSpPr/>
      </dsp:nvSpPr>
      <dsp:spPr>
        <a:xfrm>
          <a:off x="3486149" y="2110740"/>
          <a:ext cx="2350740" cy="4075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Amyloid plaque proliferation or aggregation blockers (</a:t>
          </a:r>
          <a:r>
            <a:rPr lang="en-US" alt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Scyllo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-Inositol, </a:t>
          </a:r>
          <a:r>
            <a:rPr 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Chelators</a:t>
          </a:r>
          <a:r>
            <a:rPr 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[</a:t>
          </a:r>
          <a:r>
            <a:rPr 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Clioquinol</a:t>
          </a:r>
          <a:r>
            <a:rPr 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]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498084" y="2122675"/>
        <a:ext cx="2326870" cy="383633"/>
      </dsp:txXfrm>
    </dsp:sp>
    <dsp:sp modelId="{20E1E743-34C6-4366-B25F-128FBCE9656E}">
      <dsp:nvSpPr>
        <dsp:cNvPr id="0" name=""/>
        <dsp:cNvSpPr/>
      </dsp:nvSpPr>
      <dsp:spPr>
        <a:xfrm>
          <a:off x="3486149" y="2588506"/>
          <a:ext cx="2350740" cy="37793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Anti-NFT, or hyper-</a:t>
          </a:r>
          <a:r>
            <a:rPr lang="en-US" alt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phosphorilation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of tau protein inhibitors (GSK-3 inhibitors) </a:t>
          </a:r>
          <a:endParaRPr lang="en-US" sz="9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218" y="2599575"/>
        <a:ext cx="2328602" cy="355799"/>
      </dsp:txXfrm>
    </dsp:sp>
    <dsp:sp modelId="{71E42A01-4E19-45CE-8BCA-A5F76D39BAD4}">
      <dsp:nvSpPr>
        <dsp:cNvPr id="0" name=""/>
        <dsp:cNvSpPr/>
      </dsp:nvSpPr>
      <dsp:spPr>
        <a:xfrm>
          <a:off x="3453779" y="3029642"/>
          <a:ext cx="2350740" cy="4330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Reduction of </a:t>
          </a:r>
          <a:r>
            <a:rPr lang="el-GR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β</a:t>
          </a:r>
          <a:r>
            <a:rPr 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-amyloid protein deposits by inhibiting retinoid X receptors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(</a:t>
          </a:r>
          <a:r>
            <a:rPr 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Bexarotene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462" y="3042325"/>
        <a:ext cx="2325374" cy="407650"/>
      </dsp:txXfrm>
    </dsp:sp>
    <dsp:sp modelId="{EE26C6D4-A312-4F44-B50A-24A8B71DD670}">
      <dsp:nvSpPr>
        <dsp:cNvPr id="0" name=""/>
        <dsp:cNvSpPr/>
      </dsp:nvSpPr>
      <dsp:spPr>
        <a:xfrm>
          <a:off x="3453779" y="3533053"/>
          <a:ext cx="2350740" cy="20074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Neuroprotection</a:t>
          </a:r>
          <a:r>
            <a:rPr lang="en-US" alt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(Resveratrol)*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9659" y="3538933"/>
        <a:ext cx="2338980" cy="188985"/>
      </dsp:txXfrm>
    </dsp:sp>
    <dsp:sp modelId="{BA73738C-A22C-4628-9A67-B27AE64ACC25}">
      <dsp:nvSpPr>
        <dsp:cNvPr id="0" name=""/>
        <dsp:cNvSpPr/>
      </dsp:nvSpPr>
      <dsp:spPr>
        <a:xfrm>
          <a:off x="3453779" y="3837854"/>
          <a:ext cx="2350740" cy="2007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Neurosteroids</a:t>
          </a:r>
          <a:r>
            <a:rPr 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9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Allopregnanolone</a:t>
          </a:r>
          <a:r>
            <a:rPr 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9659" y="3843734"/>
        <a:ext cx="2338980" cy="188985"/>
      </dsp:txXfrm>
    </dsp:sp>
    <dsp:sp modelId="{04A1EF0A-8F90-497B-A2F2-0FD4FFE6E494}">
      <dsp:nvSpPr>
        <dsp:cNvPr id="0" name=""/>
        <dsp:cNvSpPr/>
      </dsp:nvSpPr>
      <dsp:spPr>
        <a:xfrm>
          <a:off x="3453779" y="4097853"/>
          <a:ext cx="2350740" cy="20074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Nerve Growth Factor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9659" y="4103733"/>
        <a:ext cx="2338980" cy="188985"/>
      </dsp:txXfrm>
    </dsp:sp>
    <dsp:sp modelId="{C2AC2646-4B82-42D7-BDAC-522210F82B1D}">
      <dsp:nvSpPr>
        <dsp:cNvPr id="0" name=""/>
        <dsp:cNvSpPr/>
      </dsp:nvSpPr>
      <dsp:spPr>
        <a:xfrm>
          <a:off x="6318744" y="0"/>
          <a:ext cx="293842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Cell Therapy</a:t>
          </a:r>
          <a:endParaRPr lang="en-US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8744" y="0"/>
        <a:ext cx="2938425" cy="1357788"/>
      </dsp:txXfrm>
    </dsp:sp>
    <dsp:sp modelId="{BFB651B4-DBA9-4442-A4E1-77A6A5796604}">
      <dsp:nvSpPr>
        <dsp:cNvPr id="0" name=""/>
        <dsp:cNvSpPr/>
      </dsp:nvSpPr>
      <dsp:spPr>
        <a:xfrm>
          <a:off x="6627302" y="1219199"/>
          <a:ext cx="2350740" cy="13646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Stem Cell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7271" y="1259168"/>
        <a:ext cx="2270802" cy="1284701"/>
      </dsp:txXfrm>
    </dsp:sp>
    <dsp:sp modelId="{A147D13C-0247-4EC0-9D33-CCB8DA7A7810}">
      <dsp:nvSpPr>
        <dsp:cNvPr id="0" name=""/>
        <dsp:cNvSpPr/>
      </dsp:nvSpPr>
      <dsp:spPr>
        <a:xfrm>
          <a:off x="6612587" y="2933699"/>
          <a:ext cx="2350740" cy="13646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 therapy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52556" y="2973668"/>
        <a:ext cx="2270802" cy="1284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55E6F-FF1B-4E55-8F44-2172BEDC3DCB}">
      <dsp:nvSpPr>
        <dsp:cNvPr id="0" name=""/>
        <dsp:cNvSpPr/>
      </dsp:nvSpPr>
      <dsp:spPr>
        <a:xfrm>
          <a:off x="1130" y="0"/>
          <a:ext cx="293842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Oral/Nasal 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" y="0"/>
        <a:ext cx="2938425" cy="1357788"/>
      </dsp:txXfrm>
    </dsp:sp>
    <dsp:sp modelId="{EECFAC05-7133-4C92-A21A-1282FC64E52C}">
      <dsp:nvSpPr>
        <dsp:cNvPr id="0" name=""/>
        <dsp:cNvSpPr/>
      </dsp:nvSpPr>
      <dsp:spPr>
        <a:xfrm>
          <a:off x="294972" y="1359114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Cholinesterase inhibitors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1367528"/>
        <a:ext cx="2333912" cy="270464"/>
      </dsp:txXfrm>
    </dsp:sp>
    <dsp:sp modelId="{00A83743-CDEC-4A54-A9F5-AF859C3EEF0B}">
      <dsp:nvSpPr>
        <dsp:cNvPr id="0" name=""/>
        <dsp:cNvSpPr/>
      </dsp:nvSpPr>
      <dsp:spPr>
        <a:xfrm>
          <a:off x="294972" y="1690606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Memantine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1699020"/>
        <a:ext cx="2333912" cy="270464"/>
      </dsp:txXfrm>
    </dsp:sp>
    <dsp:sp modelId="{F3D64D14-1E92-40D7-9880-C330060AE8F2}">
      <dsp:nvSpPr>
        <dsp:cNvPr id="0" name=""/>
        <dsp:cNvSpPr/>
      </dsp:nvSpPr>
      <dsp:spPr>
        <a:xfrm>
          <a:off x="294972" y="2022097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Rosiglitazone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2030511"/>
        <a:ext cx="2333912" cy="270464"/>
      </dsp:txXfrm>
    </dsp:sp>
    <dsp:sp modelId="{FC7644FB-9A52-4BE6-AAB5-F2A9CC61512E}">
      <dsp:nvSpPr>
        <dsp:cNvPr id="0" name=""/>
        <dsp:cNvSpPr/>
      </dsp:nvSpPr>
      <dsp:spPr>
        <a:xfrm>
          <a:off x="294972" y="2353589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Scyllo</a:t>
          </a: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-inositol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2362003"/>
        <a:ext cx="2333912" cy="270464"/>
      </dsp:txXfrm>
    </dsp:sp>
    <dsp:sp modelId="{60118E52-1D6B-428A-86DF-B0C4FD067A31}">
      <dsp:nvSpPr>
        <dsp:cNvPr id="0" name=""/>
        <dsp:cNvSpPr/>
      </dsp:nvSpPr>
      <dsp:spPr>
        <a:xfrm>
          <a:off x="294972" y="2685080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Semagacestat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2693494"/>
        <a:ext cx="2333912" cy="270464"/>
      </dsp:txXfrm>
    </dsp:sp>
    <dsp:sp modelId="{AA17C667-671D-4BF0-ADE6-0C16930DDB07}">
      <dsp:nvSpPr>
        <dsp:cNvPr id="0" name=""/>
        <dsp:cNvSpPr/>
      </dsp:nvSpPr>
      <dsp:spPr>
        <a:xfrm>
          <a:off x="294972" y="3016572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Anti-inflammatories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3024986"/>
        <a:ext cx="2333912" cy="270464"/>
      </dsp:txXfrm>
    </dsp:sp>
    <dsp:sp modelId="{1EEC97EC-F30B-4C1D-A21F-979796F485AD}">
      <dsp:nvSpPr>
        <dsp:cNvPr id="0" name=""/>
        <dsp:cNvSpPr/>
      </dsp:nvSpPr>
      <dsp:spPr>
        <a:xfrm>
          <a:off x="294972" y="3348063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Insulin Nasal Spray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3356477"/>
        <a:ext cx="2333912" cy="270464"/>
      </dsp:txXfrm>
    </dsp:sp>
    <dsp:sp modelId="{E44316A3-49FB-465C-A709-DF14FDA171CA}">
      <dsp:nvSpPr>
        <dsp:cNvPr id="0" name=""/>
        <dsp:cNvSpPr/>
      </dsp:nvSpPr>
      <dsp:spPr>
        <a:xfrm>
          <a:off x="294972" y="3679554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Bexarotene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3687968"/>
        <a:ext cx="2333912" cy="270464"/>
      </dsp:txXfrm>
    </dsp:sp>
    <dsp:sp modelId="{F9B22BD5-CDF4-460D-A10A-75EBEE594F00}">
      <dsp:nvSpPr>
        <dsp:cNvPr id="0" name=""/>
        <dsp:cNvSpPr/>
      </dsp:nvSpPr>
      <dsp:spPr>
        <a:xfrm>
          <a:off x="294972" y="4011046"/>
          <a:ext cx="2350740" cy="287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Resveratrol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86" y="4019460"/>
        <a:ext cx="2333912" cy="270464"/>
      </dsp:txXfrm>
    </dsp:sp>
    <dsp:sp modelId="{A98D1A8E-09EA-4ED3-B63B-1320A110AFEC}">
      <dsp:nvSpPr>
        <dsp:cNvPr id="0" name=""/>
        <dsp:cNvSpPr/>
      </dsp:nvSpPr>
      <dsp:spPr>
        <a:xfrm>
          <a:off x="3159937" y="0"/>
          <a:ext cx="293842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IV/Subcutaneous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937" y="0"/>
        <a:ext cx="2938425" cy="1357788"/>
      </dsp:txXfrm>
    </dsp:sp>
    <dsp:sp modelId="{DF34301A-33C4-4362-872F-A2885D0EFB62}">
      <dsp:nvSpPr>
        <dsp:cNvPr id="0" name=""/>
        <dsp:cNvSpPr/>
      </dsp:nvSpPr>
      <dsp:spPr>
        <a:xfrm>
          <a:off x="3453779" y="1358009"/>
          <a:ext cx="2350740" cy="43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IV-</a:t>
          </a: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Ig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506" y="1370736"/>
        <a:ext cx="2325286" cy="409076"/>
      </dsp:txXfrm>
    </dsp:sp>
    <dsp:sp modelId="{C08D8212-C271-4760-B347-870993B298DB}">
      <dsp:nvSpPr>
        <dsp:cNvPr id="0" name=""/>
        <dsp:cNvSpPr/>
      </dsp:nvSpPr>
      <dsp:spPr>
        <a:xfrm>
          <a:off x="3453779" y="1859390"/>
          <a:ext cx="2350740" cy="43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Gantenerumab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506" y="1872117"/>
        <a:ext cx="2325286" cy="409076"/>
      </dsp:txXfrm>
    </dsp:sp>
    <dsp:sp modelId="{0DA34BBD-FC65-42BC-BF83-58948DF522DA}">
      <dsp:nvSpPr>
        <dsp:cNvPr id="0" name=""/>
        <dsp:cNvSpPr/>
      </dsp:nvSpPr>
      <dsp:spPr>
        <a:xfrm>
          <a:off x="3453779" y="2360771"/>
          <a:ext cx="2350740" cy="43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Bapineuzumab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506" y="2373498"/>
        <a:ext cx="2325286" cy="409076"/>
      </dsp:txXfrm>
    </dsp:sp>
    <dsp:sp modelId="{0A73AB0C-1442-490A-A9A2-08645857EA12}">
      <dsp:nvSpPr>
        <dsp:cNvPr id="0" name=""/>
        <dsp:cNvSpPr/>
      </dsp:nvSpPr>
      <dsp:spPr>
        <a:xfrm>
          <a:off x="3453779" y="2862152"/>
          <a:ext cx="2350740" cy="43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Solaneuzumab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506" y="2874879"/>
        <a:ext cx="2325286" cy="409076"/>
      </dsp:txXfrm>
    </dsp:sp>
    <dsp:sp modelId="{FFE4352F-794C-4235-824B-DFBC8585AD6E}">
      <dsp:nvSpPr>
        <dsp:cNvPr id="0" name=""/>
        <dsp:cNvSpPr/>
      </dsp:nvSpPr>
      <dsp:spPr>
        <a:xfrm>
          <a:off x="3453779" y="3363533"/>
          <a:ext cx="2350740" cy="43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Aducanumab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506" y="3376260"/>
        <a:ext cx="2325286" cy="409076"/>
      </dsp:txXfrm>
    </dsp:sp>
    <dsp:sp modelId="{45302C95-1ACB-4805-B8F8-8CD28BF7E87A}">
      <dsp:nvSpPr>
        <dsp:cNvPr id="0" name=""/>
        <dsp:cNvSpPr/>
      </dsp:nvSpPr>
      <dsp:spPr>
        <a:xfrm>
          <a:off x="3453779" y="3864913"/>
          <a:ext cx="2350740" cy="43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Liraglutide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506" y="3877640"/>
        <a:ext cx="2325286" cy="409076"/>
      </dsp:txXfrm>
    </dsp:sp>
    <dsp:sp modelId="{C2AC2646-4B82-42D7-BDAC-522210F82B1D}">
      <dsp:nvSpPr>
        <dsp:cNvPr id="0" name=""/>
        <dsp:cNvSpPr/>
      </dsp:nvSpPr>
      <dsp:spPr>
        <a:xfrm>
          <a:off x="6318744" y="0"/>
          <a:ext cx="293842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Device/Surgery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8744" y="0"/>
        <a:ext cx="2938425" cy="1357788"/>
      </dsp:txXfrm>
    </dsp:sp>
    <dsp:sp modelId="{BFB651B4-DBA9-4442-A4E1-77A6A5796604}">
      <dsp:nvSpPr>
        <dsp:cNvPr id="0" name=""/>
        <dsp:cNvSpPr/>
      </dsp:nvSpPr>
      <dsp:spPr>
        <a:xfrm>
          <a:off x="6612587" y="1358645"/>
          <a:ext cx="2350740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Encapsulated cell </a:t>
          </a: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biodelivery</a:t>
          </a: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of NGF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7922" y="1373980"/>
        <a:ext cx="2320070" cy="492920"/>
      </dsp:txXfrm>
    </dsp:sp>
    <dsp:sp modelId="{8A623833-4686-46A9-9CC6-5F5CF79BF76B}">
      <dsp:nvSpPr>
        <dsp:cNvPr id="0" name=""/>
        <dsp:cNvSpPr/>
      </dsp:nvSpPr>
      <dsp:spPr>
        <a:xfrm>
          <a:off x="6612587" y="1962788"/>
          <a:ext cx="2350740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Ventriculoperitoneal</a:t>
          </a: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shunt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7922" y="1978123"/>
        <a:ext cx="2320070" cy="492920"/>
      </dsp:txXfrm>
    </dsp:sp>
    <dsp:sp modelId="{15E6EC4B-8B4B-4C72-B5FD-272B9BAE4799}">
      <dsp:nvSpPr>
        <dsp:cNvPr id="0" name=""/>
        <dsp:cNvSpPr/>
      </dsp:nvSpPr>
      <dsp:spPr>
        <a:xfrm>
          <a:off x="6612587" y="2566931"/>
          <a:ext cx="2350740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Deep brain stimulation of the fornix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7922" y="2582266"/>
        <a:ext cx="2320070" cy="492920"/>
      </dsp:txXfrm>
    </dsp:sp>
    <dsp:sp modelId="{F6277A97-3006-4941-9335-9FBF79766C05}">
      <dsp:nvSpPr>
        <dsp:cNvPr id="0" name=""/>
        <dsp:cNvSpPr/>
      </dsp:nvSpPr>
      <dsp:spPr>
        <a:xfrm>
          <a:off x="6612587" y="3171074"/>
          <a:ext cx="2350740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Autologous fibroblasts genetically modified to express NGF into the forebrain.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7922" y="3186409"/>
        <a:ext cx="2320070" cy="492920"/>
      </dsp:txXfrm>
    </dsp:sp>
    <dsp:sp modelId="{60B3773E-58AB-4F11-983F-9ABF5726FC21}">
      <dsp:nvSpPr>
        <dsp:cNvPr id="0" name=""/>
        <dsp:cNvSpPr/>
      </dsp:nvSpPr>
      <dsp:spPr>
        <a:xfrm>
          <a:off x="6612587" y="3775217"/>
          <a:ext cx="2350740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Plasma Exchange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(albumin replacement)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7922" y="3790552"/>
        <a:ext cx="2320070" cy="492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386C6-E6E7-AA44-A633-F47A1868E148}">
      <dsp:nvSpPr>
        <dsp:cNvPr id="0" name=""/>
        <dsp:cNvSpPr/>
      </dsp:nvSpPr>
      <dsp:spPr>
        <a:xfrm>
          <a:off x="0" y="431481"/>
          <a:ext cx="9505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B4081-3C99-054C-A625-0F8E1DBF99E3}">
      <dsp:nvSpPr>
        <dsp:cNvPr id="0" name=""/>
        <dsp:cNvSpPr/>
      </dsp:nvSpPr>
      <dsp:spPr>
        <a:xfrm>
          <a:off x="475297" y="62481"/>
          <a:ext cx="8787756" cy="7380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512" tIns="0" rIns="2515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anose="020B0A04020102020204" pitchFamily="34" charset="0"/>
            </a:rPr>
            <a:t>Time to severe cognitive stage (e.g., MMSE&lt;9)</a:t>
          </a:r>
          <a:endParaRPr lang="en-US" sz="2000" kern="1200" dirty="0">
            <a:latin typeface="Arial Black" panose="020B0A04020102020204" pitchFamily="34" charset="0"/>
          </a:endParaRPr>
        </a:p>
      </dsp:txBody>
      <dsp:txXfrm>
        <a:off x="511323" y="98507"/>
        <a:ext cx="8715704" cy="665948"/>
      </dsp:txXfrm>
    </dsp:sp>
    <dsp:sp modelId="{71C1B25C-55B0-CA4C-BAD1-86A50A80D53E}">
      <dsp:nvSpPr>
        <dsp:cNvPr id="0" name=""/>
        <dsp:cNvSpPr/>
      </dsp:nvSpPr>
      <dsp:spPr>
        <a:xfrm>
          <a:off x="0" y="1565481"/>
          <a:ext cx="9505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8E14A-4B18-0049-8184-031F37A754F4}">
      <dsp:nvSpPr>
        <dsp:cNvPr id="0" name=""/>
        <dsp:cNvSpPr/>
      </dsp:nvSpPr>
      <dsp:spPr>
        <a:xfrm>
          <a:off x="475297" y="1196481"/>
          <a:ext cx="8804724" cy="7380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512" tIns="0" rIns="2515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anose="020B0A04020102020204" pitchFamily="34" charset="0"/>
            </a:rPr>
            <a:t>Time to severe functional stage (e.g., BDRS for ADL &gt;12)</a:t>
          </a:r>
          <a:endParaRPr lang="en-US" sz="2000" kern="1200" dirty="0">
            <a:latin typeface="Arial Black" panose="020B0A04020102020204" pitchFamily="34" charset="0"/>
          </a:endParaRPr>
        </a:p>
      </dsp:txBody>
      <dsp:txXfrm>
        <a:off x="511323" y="1232507"/>
        <a:ext cx="8732672" cy="665948"/>
      </dsp:txXfrm>
    </dsp:sp>
    <dsp:sp modelId="{EBE9F72A-F0E7-2048-8641-152CF2239BDD}">
      <dsp:nvSpPr>
        <dsp:cNvPr id="0" name=""/>
        <dsp:cNvSpPr/>
      </dsp:nvSpPr>
      <dsp:spPr>
        <a:xfrm>
          <a:off x="0" y="2699481"/>
          <a:ext cx="9505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7F913-2F24-8E41-B8A3-39DF8416E043}">
      <dsp:nvSpPr>
        <dsp:cNvPr id="0" name=""/>
        <dsp:cNvSpPr/>
      </dsp:nvSpPr>
      <dsp:spPr>
        <a:xfrm>
          <a:off x="475297" y="2330481"/>
          <a:ext cx="8701984" cy="738000"/>
        </a:xfrm>
        <a:prstGeom prst="roundRect">
          <a:avLst/>
        </a:prstGeom>
        <a:solidFill>
          <a:srgbClr val="FF6600">
            <a:alpha val="63333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512" tIns="0" rIns="2515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Time to nursing home admission</a:t>
          </a:r>
          <a:endParaRPr lang="en-US" sz="20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11323" y="2366507"/>
        <a:ext cx="8629932" cy="665948"/>
      </dsp:txXfrm>
    </dsp:sp>
    <dsp:sp modelId="{6347CB0E-7391-5448-A12D-CAD2DFE9865C}">
      <dsp:nvSpPr>
        <dsp:cNvPr id="0" name=""/>
        <dsp:cNvSpPr/>
      </dsp:nvSpPr>
      <dsp:spPr>
        <a:xfrm>
          <a:off x="0" y="3833481"/>
          <a:ext cx="9505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1E74F-476E-2D45-86C5-FA611711041F}">
      <dsp:nvSpPr>
        <dsp:cNvPr id="0" name=""/>
        <dsp:cNvSpPr/>
      </dsp:nvSpPr>
      <dsp:spPr>
        <a:xfrm>
          <a:off x="475297" y="3464481"/>
          <a:ext cx="8635376" cy="738000"/>
        </a:xfrm>
        <a:prstGeom prst="roundRect">
          <a:avLst/>
        </a:prstGeom>
        <a:solidFill>
          <a:srgbClr val="00CC99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512" tIns="0" rIns="2515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Time to death</a:t>
          </a:r>
          <a:endParaRPr lang="en-US" sz="20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11323" y="3500507"/>
        <a:ext cx="8563324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EB109-DB4A-3C49-A4B3-0F7B6C22D22C}">
      <dsp:nvSpPr>
        <dsp:cNvPr id="0" name=""/>
        <dsp:cNvSpPr/>
      </dsp:nvSpPr>
      <dsp:spPr>
        <a:xfrm>
          <a:off x="0" y="1537"/>
          <a:ext cx="1786624" cy="83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Asked to participate in the study, N= 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4557" y="26094"/>
        <a:ext cx="1737510" cy="789338"/>
      </dsp:txXfrm>
    </dsp:sp>
    <dsp:sp modelId="{1815D919-C84B-2546-9D69-32F4C6E6D961}">
      <dsp:nvSpPr>
        <dsp:cNvPr id="0" name=""/>
        <dsp:cNvSpPr/>
      </dsp:nvSpPr>
      <dsp:spPr>
        <a:xfrm rot="5280012">
          <a:off x="757707" y="861309"/>
          <a:ext cx="315149" cy="377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800442" y="892414"/>
        <a:ext cx="226381" cy="220604"/>
      </dsp:txXfrm>
    </dsp:sp>
    <dsp:sp modelId="{0485DC8A-6A42-ED4D-9778-93C5C561A13A}">
      <dsp:nvSpPr>
        <dsp:cNvPr id="0" name=""/>
        <dsp:cNvSpPr/>
      </dsp:nvSpPr>
      <dsp:spPr>
        <a:xfrm>
          <a:off x="43939" y="1259932"/>
          <a:ext cx="1786624" cy="83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Screened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N= 318</a:t>
          </a:r>
        </a:p>
      </dsp:txBody>
      <dsp:txXfrm>
        <a:off x="68496" y="1284489"/>
        <a:ext cx="1737510" cy="789338"/>
      </dsp:txXfrm>
    </dsp:sp>
    <dsp:sp modelId="{47A4BAFE-074D-4F42-8568-356EF34A1E8C}">
      <dsp:nvSpPr>
        <dsp:cNvPr id="0" name=""/>
        <dsp:cNvSpPr/>
      </dsp:nvSpPr>
      <dsp:spPr>
        <a:xfrm rot="5400000">
          <a:off x="780042" y="2119346"/>
          <a:ext cx="314419" cy="377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824061" y="2150788"/>
        <a:ext cx="226381" cy="220093"/>
      </dsp:txXfrm>
    </dsp:sp>
    <dsp:sp modelId="{2FC7B98A-7FE4-E342-AACF-5791ADB91761}">
      <dsp:nvSpPr>
        <dsp:cNvPr id="0" name=""/>
        <dsp:cNvSpPr/>
      </dsp:nvSpPr>
      <dsp:spPr>
        <a:xfrm>
          <a:off x="43939" y="2517611"/>
          <a:ext cx="1786624" cy="83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en-US" sz="1500" kern="1200" dirty="0" smtClean="0">
              <a:solidFill>
                <a:schemeClr val="tx1"/>
              </a:solidFill>
            </a:rPr>
            <a:t>Entered the study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N= 295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8496" y="2542168"/>
        <a:ext cx="1737510" cy="789338"/>
      </dsp:txXfrm>
    </dsp:sp>
    <dsp:sp modelId="{217A85F7-0769-BD4F-ACF6-D13191586B15}">
      <dsp:nvSpPr>
        <dsp:cNvPr id="0" name=""/>
        <dsp:cNvSpPr/>
      </dsp:nvSpPr>
      <dsp:spPr>
        <a:xfrm rot="5400000">
          <a:off x="780042" y="3377024"/>
          <a:ext cx="314419" cy="377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824061" y="3408466"/>
        <a:ext cx="226381" cy="220093"/>
      </dsp:txXfrm>
    </dsp:sp>
    <dsp:sp modelId="{CD008F15-214D-1649-B15C-D9A4ECE54690}">
      <dsp:nvSpPr>
        <dsp:cNvPr id="0" name=""/>
        <dsp:cNvSpPr/>
      </dsp:nvSpPr>
      <dsp:spPr>
        <a:xfrm>
          <a:off x="43939" y="3775289"/>
          <a:ext cx="1786624" cy="83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Completed the study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N= 119 (40%)</a:t>
          </a:r>
        </a:p>
      </dsp:txBody>
      <dsp:txXfrm>
        <a:off x="68496" y="3799846"/>
        <a:ext cx="1737510" cy="789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78F6-4E8F-422E-82A7-A87BC8C4BB91}">
      <dsp:nvSpPr>
        <dsp:cNvPr id="0" name=""/>
        <dsp:cNvSpPr/>
      </dsp:nvSpPr>
      <dsp:spPr>
        <a:xfrm>
          <a:off x="0" y="65249"/>
          <a:ext cx="9448799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Arial Black" panose="020B0A04020102020204" pitchFamily="34" charset="0"/>
              <a:ea typeface="ＭＳ Ｐゴシック" pitchFamily="84" charset="-128"/>
            </a:rPr>
            <a:t>Aging (and associated diseases) can alter brain structure and represents a vulnerability state for Alzheimer</a:t>
          </a:r>
          <a:r>
            <a:rPr lang="ja-JP" altLang="en-US" sz="1700" kern="1200" dirty="0" smtClean="0">
              <a:solidFill>
                <a:schemeClr val="bg1"/>
              </a:solidFill>
              <a:latin typeface="Arial Black" panose="020B0A04020102020204" pitchFamily="34" charset="0"/>
              <a:ea typeface="ＭＳ Ｐゴシック" pitchFamily="84" charset="-128"/>
            </a:rPr>
            <a:t>’</a:t>
          </a:r>
          <a:r>
            <a:rPr lang="en-US" altLang="ja-JP" sz="1700" kern="1200" dirty="0" smtClean="0">
              <a:solidFill>
                <a:schemeClr val="bg1"/>
              </a:solidFill>
              <a:latin typeface="Arial Black" panose="020B0A04020102020204" pitchFamily="34" charset="0"/>
              <a:ea typeface="ＭＳ Ｐゴシック" pitchFamily="84" charset="-128"/>
            </a:rPr>
            <a:t>s disease.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6" y="102145"/>
        <a:ext cx="9375007" cy="682028"/>
      </dsp:txXfrm>
    </dsp:sp>
    <dsp:sp modelId="{6EBEFFD9-91F2-4E0B-A0E0-D14C402743DC}">
      <dsp:nvSpPr>
        <dsp:cNvPr id="0" name=""/>
        <dsp:cNvSpPr/>
      </dsp:nvSpPr>
      <dsp:spPr>
        <a:xfrm>
          <a:off x="0" y="870029"/>
          <a:ext cx="9448799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Arial Black" panose="020B0A04020102020204" pitchFamily="34" charset="0"/>
              <a:ea typeface="ＭＳ Ｐゴシック" pitchFamily="84" charset="-128"/>
            </a:rPr>
            <a:t>Lifestyles can improve brain volume and may provide “protection” for cognitive impairment.</a:t>
          </a:r>
          <a:endParaRPr lang="en-US" sz="1700" kern="1200" dirty="0">
            <a:latin typeface="Arial Black" panose="020B0A04020102020204" pitchFamily="34" charset="0"/>
          </a:endParaRPr>
        </a:p>
      </dsp:txBody>
      <dsp:txXfrm>
        <a:off x="36896" y="906925"/>
        <a:ext cx="9375007" cy="682028"/>
      </dsp:txXfrm>
    </dsp:sp>
    <dsp:sp modelId="{67F3CDA8-018A-4A87-AC2C-13DFACE24220}">
      <dsp:nvSpPr>
        <dsp:cNvPr id="0" name=""/>
        <dsp:cNvSpPr/>
      </dsp:nvSpPr>
      <dsp:spPr>
        <a:xfrm>
          <a:off x="0" y="1674809"/>
          <a:ext cx="9448799" cy="7558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 treatment for AD has been approved since 2003.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6" y="1711705"/>
        <a:ext cx="9375007" cy="682028"/>
      </dsp:txXfrm>
    </dsp:sp>
    <dsp:sp modelId="{A61B6E90-1913-4410-92ED-BC732C6F374A}">
      <dsp:nvSpPr>
        <dsp:cNvPr id="0" name=""/>
        <dsp:cNvSpPr/>
      </dsp:nvSpPr>
      <dsp:spPr>
        <a:xfrm>
          <a:off x="0" y="2479589"/>
          <a:ext cx="9448799" cy="7558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There is a clinically meaningful alteration of the natural history of AD by dementia medication.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6" y="2516485"/>
        <a:ext cx="9375007" cy="682028"/>
      </dsp:txXfrm>
    </dsp:sp>
    <dsp:sp modelId="{20E1EB85-6230-497D-900F-5E9279120813}">
      <dsp:nvSpPr>
        <dsp:cNvPr id="0" name=""/>
        <dsp:cNvSpPr/>
      </dsp:nvSpPr>
      <dsp:spPr>
        <a:xfrm>
          <a:off x="0" y="3284369"/>
          <a:ext cx="9448799" cy="7558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Patients taking </a:t>
          </a:r>
          <a:r>
            <a:rPr lang="en-US" sz="17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ChEIs</a:t>
          </a: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alone, or in combination with </a:t>
          </a:r>
          <a:r>
            <a:rPr lang="en-US" sz="17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memantine</a:t>
          </a: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were less likely to be admitted to a nursing home during follow up vs. untreated patients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6" y="3321265"/>
        <a:ext cx="9375007" cy="682028"/>
      </dsp:txXfrm>
    </dsp:sp>
    <dsp:sp modelId="{16DB6759-1176-4B4B-82CC-BA0A4A14F51C}">
      <dsp:nvSpPr>
        <dsp:cNvPr id="0" name=""/>
        <dsp:cNvSpPr/>
      </dsp:nvSpPr>
      <dsp:spPr>
        <a:xfrm>
          <a:off x="0" y="4089149"/>
          <a:ext cx="9448799" cy="7558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Combination therapy offered a 3.4 relative risk reduction in nursing home placement vs. </a:t>
          </a:r>
          <a:r>
            <a:rPr lang="en-US" sz="17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ChEIs</a:t>
          </a: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alone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6" y="4126045"/>
        <a:ext cx="9375007" cy="682028"/>
      </dsp:txXfrm>
    </dsp:sp>
    <dsp:sp modelId="{62E85E53-268E-4F17-83D7-553433836772}">
      <dsp:nvSpPr>
        <dsp:cNvPr id="0" name=""/>
        <dsp:cNvSpPr/>
      </dsp:nvSpPr>
      <dsp:spPr>
        <a:xfrm>
          <a:off x="0" y="4893929"/>
          <a:ext cx="9448799" cy="7558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There was </a:t>
          </a:r>
          <a:r>
            <a:rPr lang="en-US" sz="17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</a:t>
          </a:r>
          <a:r>
            <a:rPr lang="en-US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association between medication use and time to death. 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6" y="4930825"/>
        <a:ext cx="9375007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1C9BCAE1-6D27-42C1-AAA7-91C64705392C}" type="slidenum">
              <a:rPr lang="en-US" sz="1400">
                <a:latin typeface="Arial" charset="0"/>
              </a:rPr>
              <a:pPr algn="r"/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96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687388"/>
            <a:ext cx="51371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9DC2565A-FB26-4B71-8280-6B69484C5750}" type="slidenum">
              <a:rPr lang="en-US" sz="1400">
                <a:latin typeface="Arial" charset="0"/>
              </a:rPr>
              <a:pPr algn="r"/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7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687388"/>
            <a:ext cx="5137150" cy="3425825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0425" y="687388"/>
            <a:ext cx="5137150" cy="3425825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ko-KR" dirty="0" smtClean="0">
              <a:latin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064" y="8685922"/>
            <a:ext cx="2972335" cy="4566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461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461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461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461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420C00-925C-4056-93A4-267E674B216F}" type="slidenum">
              <a:rPr lang="en-GB" altLang="ko-KR">
                <a:cs typeface="Arial" charset="0"/>
              </a:rPr>
              <a:pPr>
                <a:spcBef>
                  <a:spcPct val="0"/>
                </a:spcBef>
              </a:pPr>
              <a:t>31</a:t>
            </a:fld>
            <a:endParaRPr lang="en-GB" altLang="ko-K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82" tIns="47592" rIns="95182" bIns="47592" anchor="b"/>
          <a:lstStyle/>
          <a:p>
            <a:pPr algn="r" defTabSz="965200" eaLnBrk="0" hangingPunct="0"/>
            <a:fld id="{D69DEC0D-7343-47A2-9976-46BA0C50A0DD}" type="slidenum">
              <a:rPr lang="en-GB" sz="1200">
                <a:solidFill>
                  <a:srgbClr val="000000"/>
                </a:solidFill>
              </a:rPr>
              <a:pPr algn="r" defTabSz="965200" eaLnBrk="0" hangingPunct="0"/>
              <a:t>36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85800"/>
            <a:ext cx="5146675" cy="3430588"/>
          </a:xfrm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5182" tIns="47592" rIns="95182" bIns="47592"/>
          <a:lstStyle/>
          <a:p>
            <a:r>
              <a:rPr lang="en-GB"/>
              <a:t>In the analysis of Cohort 1, untreated patients were used as the reference group.</a:t>
            </a:r>
            <a:r>
              <a:rPr lang="en-GB" baseline="30000"/>
              <a:t>1</a:t>
            </a:r>
            <a:r>
              <a:rPr lang="en-GB"/>
              <a:t> AD patients receiving ChEIs alone had a significant delay to nursing home placement; this effect was significantly augmented with the addition of Ebixa</a:t>
            </a:r>
            <a:r>
              <a:rPr lang="en-GB" baseline="30000"/>
              <a:t>®</a:t>
            </a:r>
            <a:r>
              <a:rPr lang="en-GB"/>
              <a:t>.</a:t>
            </a:r>
            <a:r>
              <a:rPr lang="en-GB" baseline="30000"/>
              <a:t>1</a:t>
            </a:r>
            <a:r>
              <a:rPr lang="en-GB"/>
              <a:t> Thus, the study revealed that the addition of Ebixa</a:t>
            </a:r>
            <a:r>
              <a:rPr lang="en-GB" baseline="30000"/>
              <a:t>®</a:t>
            </a:r>
            <a:r>
              <a:rPr lang="en-GB"/>
              <a:t> to ChEI therapy significantly altered the treated history of AD by extending time to nursing home admission compared with ChEI treatment alone or no medication.</a:t>
            </a:r>
            <a:r>
              <a:rPr lang="en-GB" baseline="30000"/>
              <a:t>1</a:t>
            </a:r>
          </a:p>
          <a:p>
            <a:endParaRPr lang="en-GB"/>
          </a:p>
          <a:p>
            <a:r>
              <a:rPr lang="en-GB"/>
              <a:t>1. Lopez OL, Becker JT, Wahed AS, et al. Long-term effects of the concomitant use of memantine with cholinesterase inhibition in Alzheimer disease. J Neurol Neurosurg Psychiatry 2009; 80 (6): 600–607.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82" tIns="47592" rIns="95182" bIns="47592" anchor="b"/>
          <a:lstStyle/>
          <a:p>
            <a:pPr algn="r" defTabSz="965200" eaLnBrk="0" hangingPunct="0"/>
            <a:fld id="{2CFC65CC-CEDF-4E1F-A958-55ABD5756EFE}" type="slidenum">
              <a:rPr lang="en-GB" sz="1200">
                <a:solidFill>
                  <a:srgbClr val="000000"/>
                </a:solidFill>
              </a:rPr>
              <a:pPr algn="r" defTabSz="965200" eaLnBrk="0" hangingPunct="0"/>
              <a:t>37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9219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85800"/>
            <a:ext cx="5146675" cy="3430588"/>
          </a:xfrm>
          <a:ln/>
        </p:spPr>
      </p:sp>
      <p:sp>
        <p:nvSpPr>
          <p:cNvPr id="392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5182" tIns="47592" rIns="95182" bIns="47592"/>
          <a:lstStyle/>
          <a:p>
            <a:r>
              <a:rPr lang="en-GB"/>
              <a:t>In Cohort 2, patients receiving ChEI alone were used as the reference group.</a:t>
            </a:r>
            <a:r>
              <a:rPr lang="en-GB" baseline="30000"/>
              <a:t>1</a:t>
            </a:r>
            <a:r>
              <a:rPr lang="en-GB"/>
              <a:t> In this cohort of 429 patients, the risk of nursing home admissions was reduced by a factor of &gt;7 when Ebixa</a:t>
            </a:r>
            <a:r>
              <a:rPr lang="en-GB" baseline="30000"/>
              <a:t>®</a:t>
            </a:r>
            <a:r>
              <a:rPr lang="en-GB"/>
              <a:t> was combined with a ChEI, compared with ChEI monotherapy.</a:t>
            </a:r>
            <a:r>
              <a:rPr lang="en-GB" baseline="30000"/>
              <a:t>1</a:t>
            </a:r>
            <a:r>
              <a:rPr lang="en-GB"/>
              <a:t> There was no association of medication use with time to death; nursing home placement was a predictor of time to death, however.</a:t>
            </a:r>
            <a:r>
              <a:rPr lang="en-GB" baseline="30000"/>
              <a:t>1</a:t>
            </a:r>
          </a:p>
          <a:p>
            <a:endParaRPr lang="en-GB"/>
          </a:p>
          <a:p>
            <a:r>
              <a:rPr lang="en-GB"/>
              <a:t>1. Lopez OL, Becker JT, Wahed AS, et al. Long-term effects of the concomitant use of memantine with cholinesterase inhibition in Alzheimer disease. J Neurol Neurosurg Psychiatry 2009; 80 (6): 600–607.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Figure 1: Age related  brain atrophy projected onto the Standard Single Subject MNI template.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</p:spPr>
        <p:txBody>
          <a:bodyPr/>
          <a:lstStyle/>
          <a:p>
            <a:r>
              <a:rPr lang="en-US" smtClean="0"/>
              <a:t>Figure 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687388"/>
            <a:ext cx="5137150" cy="342582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GB" alt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050" y="661988"/>
            <a:ext cx="6567488" cy="4379912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5214938"/>
            <a:ext cx="5795963" cy="3752850"/>
          </a:xfrm>
          <a:noFill/>
          <a:ln/>
        </p:spPr>
        <p:txBody>
          <a:bodyPr lIns="89550" tIns="44775" rIns="89550" bIns="44775"/>
          <a:lstStyle/>
          <a:p>
            <a:pPr marL="114300" indent="-114300">
              <a:lnSpc>
                <a:spcPct val="90000"/>
              </a:lnSpc>
            </a:pPr>
            <a:r>
              <a:rPr lang="en-US" sz="1000" b="1" u="sng"/>
              <a:t>Purpose</a:t>
            </a:r>
            <a:r>
              <a:rPr lang="en-US" sz="1000" b="1"/>
              <a:t>:</a:t>
            </a:r>
          </a:p>
          <a:p>
            <a:pPr marL="114300" indent="-114300">
              <a:lnSpc>
                <a:spcPct val="90000"/>
              </a:lnSpc>
            </a:pPr>
            <a:r>
              <a:rPr lang="en-US" sz="1000"/>
              <a:t>To illustrate graphically the results on the SIB</a:t>
            </a:r>
          </a:p>
          <a:p>
            <a:pPr marL="114300" indent="-114300">
              <a:lnSpc>
                <a:spcPct val="90000"/>
              </a:lnSpc>
            </a:pPr>
            <a:r>
              <a:rPr lang="en-US" sz="1000" b="1" u="sng"/>
              <a:t>Key Points</a:t>
            </a:r>
            <a:r>
              <a:rPr lang="en-US" sz="1000" b="1"/>
              <a:t>: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000"/>
              <a:t>This figure depicts the mean change from baseline by visit and end point on the SIB (using OC and LOCF).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000"/>
              <a:t>There was a statistically significant difference in cognitive performance favoring memantine over placebo as measured by the SIB rating scale as early as week 8, and lasting for the duration of the study.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000"/>
              <a:t>Statistically significant differences between the groups from week 8 onward; </a:t>
            </a:r>
            <a:r>
              <a:rPr lang="en-US" sz="1000" i="1"/>
              <a:t>P</a:t>
            </a:r>
            <a:r>
              <a:rPr lang="en-US" sz="1000"/>
              <a:t> = .057 at week 4.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000"/>
              <a:t>Memantine: end point +1.1,  showing improvement above baseline. Placebo end point </a:t>
            </a:r>
            <a:r>
              <a:rPr lang="en-US" sz="1000">
                <a:cs typeface="Times New Roman" pitchFamily="18" charset="0"/>
              </a:rPr>
              <a:t>–</a:t>
            </a:r>
            <a:r>
              <a:rPr lang="en-US" sz="1000"/>
              <a:t>2.3 (</a:t>
            </a:r>
            <a:r>
              <a:rPr lang="en-US" sz="1000" i="1"/>
              <a:t>P</a:t>
            </a:r>
            <a:r>
              <a:rPr lang="en-US" sz="1000"/>
              <a:t>&lt;.001).</a:t>
            </a:r>
          </a:p>
          <a:p>
            <a:pPr marL="114300" indent="-114300">
              <a:lnSpc>
                <a:spcPct val="90000"/>
              </a:lnSpc>
            </a:pPr>
            <a:endParaRPr lang="en-US" sz="1000" b="1" u="sng"/>
          </a:p>
          <a:p>
            <a:pPr marL="114300" indent="-114300">
              <a:lnSpc>
                <a:spcPct val="90000"/>
              </a:lnSpc>
            </a:pPr>
            <a:r>
              <a:rPr lang="en-US" sz="1000" b="1" u="sng"/>
              <a:t>Additional Information</a:t>
            </a:r>
            <a:r>
              <a:rPr lang="en-US" sz="1000" b="1"/>
              <a:t>: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000"/>
              <a:t>The SIB is a 40-item scale that evaluates cognitive performance</a:t>
            </a:r>
            <a:r>
              <a:rPr lang="en-US" sz="1000">
                <a:cs typeface="Times New Roman" pitchFamily="18" charset="0"/>
              </a:rPr>
              <a:t>—attention, language, praxis, visuospatial ability, construction, memory, and social interaction—</a:t>
            </a:r>
            <a:r>
              <a:rPr lang="en-US" sz="1000"/>
              <a:t>in moderate to severe AD. The test is scored from 0 (greatest impairment) to 100.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000"/>
              <a:t>SIB baseline scores were roughly 78 in both groups.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000"/>
              <a:t>ADCS reports that for untreated patients with AD whose scores were 5-9, average deterioration rate on the SIB was roughly 3.19 points per month; and for untreated patients with AD whose MMSE were 10-15, the rate of change was  2.08 points per month. The patients in this trial are not declining at that rate; remember the patients are stabilized on donepezil, so they are considered “treated” prior to entering the study.</a:t>
            </a:r>
          </a:p>
          <a:p>
            <a:pPr lvl="1">
              <a:lnSpc>
                <a:spcPct val="90000"/>
              </a:lnSpc>
            </a:pPr>
            <a:r>
              <a:rPr lang="en-US" sz="1000">
                <a:cs typeface="Times New Roman" pitchFamily="18" charset="0"/>
              </a:rPr>
              <a:t>— </a:t>
            </a:r>
            <a:r>
              <a:rPr lang="en-US" sz="1000"/>
              <a:t>A study of treating patients stabilized on donepezil is unprecedented. The fact that significant changes are even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000"/>
              <a:t>     seen speaks to the sensitivity of the SIB in this patient population.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000"/>
              <a:t>Patients with SIB scores less than 63 are considered to be very severely impaired. This range typically corresponds with a MMSE of  &lt; 4.</a:t>
            </a:r>
          </a:p>
          <a:p>
            <a:pPr marL="114300" indent="-114300">
              <a:lnSpc>
                <a:spcPct val="90000"/>
              </a:lnSpc>
              <a:buFontTx/>
              <a:buChar char="•"/>
            </a:pPr>
            <a:endParaRPr lang="en-US" sz="1000"/>
          </a:p>
          <a:p>
            <a:pPr marL="114300" indent="-114300">
              <a:lnSpc>
                <a:spcPct val="90000"/>
              </a:lnSpc>
              <a:buFontTx/>
              <a:buChar char="•"/>
            </a:pPr>
            <a:endParaRPr lang="en-US" sz="1000"/>
          </a:p>
          <a:p>
            <a:pPr marL="114300" indent="-114300">
              <a:lnSpc>
                <a:spcPct val="90000"/>
              </a:lnSpc>
            </a:pPr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0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B163-140E-4D9A-90D8-FF1CBD2D7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0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2EA2-B228-4468-96F5-981FBCB5E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7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6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1BB9-B104-4346-81ED-8D497433E7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5157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72350" y="6248400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5C649745-8749-4D65-A341-FCA091BDF4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14725" y="6248400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5157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72350" y="6248400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8DA077FD-BC45-494F-B9A3-DCC35CBC3C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14725" y="6248400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943A-188B-4B4A-A3EE-5E240C2DA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1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DEF7-C0EB-48FD-9100-C4D491C5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6" y="1600204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4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0F6C-A979-4AD1-88B4-372B7C739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6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2C75-7F7A-4B4C-B267-F3373B97A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35F4-D801-40B0-B14C-CF4763A30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65FE-C670-4B86-8E6C-EB3F337F0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36DF-A39D-45BE-B0DD-6960A42E26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2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8C02-1FAB-49E4-9163-25A3668C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4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5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5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5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FD0C-7045-4172-802F-A73BA231F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4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1" r:id="rId12"/>
    <p:sldLayoutId id="21474836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300" y="3048000"/>
            <a:ext cx="9448800" cy="1371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Long-Term Effects of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</a:rPr>
              <a:t>Conbination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 therapy in Patients with Alzheimer’s Disease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14450" y="4114800"/>
            <a:ext cx="7943953" cy="2438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Oscar L. Lopez, M.D.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Departments of Neurology and Psychiatry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University of Pittsburgh School of Medicine</a:t>
            </a:r>
          </a:p>
          <a:p>
            <a:pPr>
              <a:buFont typeface="Wingdings" pitchFamily="2" charset="2"/>
              <a:buNone/>
            </a:pPr>
            <a:endParaRPr lang="en-US" sz="4400" dirty="0">
              <a:latin typeface="Arial" charset="0"/>
            </a:endParaRPr>
          </a:p>
          <a:p>
            <a:endParaRPr lang="en-US" sz="4400" dirty="0"/>
          </a:p>
        </p:txBody>
      </p:sp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171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228600"/>
            <a:ext cx="1851025" cy="260809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68091" y="498951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4579" name="Picture 1" descr=":quartil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2133600"/>
            <a:ext cx="3857625" cy="2452688"/>
          </a:xfrm>
          <a:prstGeom prst="rect">
            <a:avLst/>
          </a:prstGeom>
          <a:noFill/>
          <a:ln w="9525">
            <a:solidFill>
              <a:srgbClr val="121210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754041" y="194151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896791" y="140811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1114426" y="95072"/>
            <a:ext cx="77314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Physical Activity in 1990-91 (blocks walked)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Gray Matter Volume in 1998-99 in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Cardiovascular Health Study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Text Box 14"/>
          <p:cNvSpPr txBox="1">
            <a:spLocks noChangeArrowheads="1"/>
          </p:cNvSpPr>
          <p:nvPr/>
        </p:nvSpPr>
        <p:spPr bwMode="auto">
          <a:xfrm>
            <a:off x="5314950" y="5867401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5486401" y="5980113"/>
            <a:ext cx="53220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9" name="Text Box 21"/>
          <p:cNvSpPr txBox="1">
            <a:spLocks noChangeArrowheads="1"/>
          </p:cNvSpPr>
          <p:nvPr/>
        </p:nvSpPr>
        <p:spPr bwMode="auto">
          <a:xfrm>
            <a:off x="74295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Erikson et al. Neurology 2010</a:t>
            </a:r>
          </a:p>
        </p:txBody>
      </p:sp>
      <p:sp>
        <p:nvSpPr>
          <p:cNvPr id="24590" name="Text Box 22"/>
          <p:cNvSpPr txBox="1">
            <a:spLocks noChangeArrowheads="1"/>
          </p:cNvSpPr>
          <p:nvPr/>
        </p:nvSpPr>
        <p:spPr bwMode="auto">
          <a:xfrm>
            <a:off x="2639616" y="2703513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4591" name="Picture 0" descr="CHS-br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11" y="1757317"/>
            <a:ext cx="6161484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6200"/>
            <a:ext cx="92583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Main Effect of Weekly to Daily Baked or Broiled Fish Consumption on Gray Matter 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27990"/>
            <a:ext cx="4038600" cy="5205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0300" y="6461850"/>
            <a:ext cx="349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/>
                </a:solidFill>
              </a:rPr>
              <a:t>Raji</a:t>
            </a:r>
            <a:r>
              <a:rPr lang="en-US" sz="1200" i="1" dirty="0" smtClean="0">
                <a:solidFill>
                  <a:schemeClr val="bg1"/>
                </a:solidFill>
              </a:rPr>
              <a:t> et al., American J of Preventive Medicine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6238" y="4309408"/>
            <a:ext cx="4865178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Consumption of baked or broiled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(not fried) fish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least one time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week was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positively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associated with gray matter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</a:p>
          <a:p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hippocampus,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precuneus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posterior cingulate,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orbital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frontal cortex even after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adjusting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covariates in the analysis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multiple comparisons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False Discovery Rate p &lt; .05).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/>
              <a:t>There was a high correlation between </a:t>
            </a:r>
            <a:r>
              <a:rPr lang="en-US" sz="1200" dirty="0" err="1" smtClean="0"/>
              <a:t>eicosapentaenoic</a:t>
            </a:r>
            <a:r>
              <a:rPr lang="en-US" sz="1200" dirty="0" smtClean="0"/>
              <a:t> </a:t>
            </a:r>
            <a:r>
              <a:rPr lang="en-US" sz="1200" dirty="0"/>
              <a:t>acid (</a:t>
            </a:r>
            <a:r>
              <a:rPr lang="en-US" sz="1200" dirty="0" smtClean="0"/>
              <a:t>EPA) </a:t>
            </a:r>
            <a:r>
              <a:rPr lang="en-US" sz="1200" dirty="0"/>
              <a:t>and </a:t>
            </a:r>
            <a:endParaRPr lang="en-US" sz="1200" dirty="0" smtClean="0"/>
          </a:p>
          <a:p>
            <a:r>
              <a:rPr lang="en-US" sz="1200" dirty="0" err="1" smtClean="0"/>
              <a:t>docosahexaenoic</a:t>
            </a:r>
            <a:r>
              <a:rPr lang="en-US" sz="1200" dirty="0" smtClean="0"/>
              <a:t> </a:t>
            </a:r>
            <a:r>
              <a:rPr lang="en-US" sz="1200" dirty="0"/>
              <a:t>acid (</a:t>
            </a:r>
            <a:r>
              <a:rPr lang="en-US" sz="1200" dirty="0" smtClean="0"/>
              <a:t>DHA) and </a:t>
            </a:r>
            <a:r>
              <a:rPr lang="en-US" sz="1200" dirty="0"/>
              <a:t>fish consumption </a:t>
            </a:r>
            <a:r>
              <a:rPr lang="en-US" sz="1200" dirty="0" smtClean="0"/>
              <a:t> </a:t>
            </a:r>
            <a:r>
              <a:rPr lang="en-US" sz="1200" dirty="0"/>
              <a:t>in our study </a:t>
            </a:r>
            <a:r>
              <a:rPr lang="en-US" sz="1200" dirty="0" smtClean="0"/>
              <a:t>population</a:t>
            </a:r>
          </a:p>
          <a:p>
            <a:r>
              <a:rPr lang="en-US" sz="1200" dirty="0" smtClean="0"/>
              <a:t>(p </a:t>
            </a:r>
            <a:r>
              <a:rPr lang="en-US" sz="1200" dirty="0"/>
              <a:t>&lt; .001).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776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04" y="1234296"/>
            <a:ext cx="5553446" cy="1813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3891" y="3048001"/>
            <a:ext cx="553166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Main </a:t>
            </a:r>
            <a:r>
              <a:rPr lang="en-US" sz="1100" dirty="0">
                <a:solidFill>
                  <a:schemeClr val="bg1"/>
                </a:solidFill>
              </a:rPr>
              <a:t>effect of daily to weekly fish consumption on brain </a:t>
            </a:r>
            <a:r>
              <a:rPr lang="en-US" sz="1100" dirty="0" smtClean="0">
                <a:solidFill>
                  <a:schemeClr val="bg1"/>
                </a:solidFill>
              </a:rPr>
              <a:t>structure </a:t>
            </a:r>
            <a:r>
              <a:rPr lang="en-US" sz="1100" dirty="0">
                <a:solidFill>
                  <a:schemeClr val="bg1"/>
                </a:solidFill>
              </a:rPr>
              <a:t>in cardinal sections </a:t>
            </a:r>
            <a:r>
              <a:rPr lang="en-US" sz="1100" dirty="0" smtClean="0">
                <a:solidFill>
                  <a:schemeClr val="bg1"/>
                </a:solidFill>
              </a:rPr>
              <a:t>projected </a:t>
            </a:r>
            <a:r>
              <a:rPr lang="en-US" sz="1100" dirty="0">
                <a:solidFill>
                  <a:schemeClr val="bg1"/>
                </a:solidFill>
              </a:rPr>
              <a:t>onto the standard single subject MNI template brain. </a:t>
            </a:r>
            <a:r>
              <a:rPr lang="en-US" sz="1100" dirty="0" smtClean="0">
                <a:solidFill>
                  <a:schemeClr val="bg1"/>
                </a:solidFill>
              </a:rPr>
              <a:t>The </a:t>
            </a:r>
            <a:r>
              <a:rPr lang="en-US" sz="1100" dirty="0">
                <a:solidFill>
                  <a:schemeClr val="bg1"/>
                </a:solidFill>
              </a:rPr>
              <a:t>cross </a:t>
            </a:r>
            <a:r>
              <a:rPr lang="en-US" sz="1100" dirty="0" smtClean="0">
                <a:solidFill>
                  <a:schemeClr val="bg1"/>
                </a:solidFill>
              </a:rPr>
              <a:t>hairs </a:t>
            </a:r>
            <a:r>
              <a:rPr lang="en-US" sz="1100" dirty="0">
                <a:solidFill>
                  <a:schemeClr val="bg1"/>
                </a:solidFill>
              </a:rPr>
              <a:t>highlight the left hippocampal GM volume increase in relation to fish consumption</a:t>
            </a:r>
          </a:p>
        </p:txBody>
      </p:sp>
    </p:spTree>
    <p:extLst>
      <p:ext uri="{BB962C8B-B14F-4D97-AF65-F5344CB8AC3E}">
        <p14:creationId xmlns:p14="http://schemas.microsoft.com/office/powerpoint/2010/main" val="611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52" y="2670699"/>
            <a:ext cx="5646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Alzheimer’s Disease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709" y="175722"/>
            <a:ext cx="4644736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Neurodegeneration</a:t>
            </a:r>
            <a:endParaRPr lang="en-U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8083" y="3121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7" descr="Pyramidal-cells.tif"/>
          <p:cNvPicPr>
            <a:picLocks noChangeAspect="1"/>
          </p:cNvPicPr>
          <p:nvPr/>
        </p:nvPicPr>
        <p:blipFill rotWithShape="1">
          <a:blip r:embed="rId2"/>
          <a:srcRect l="1997" t="10631" r="1689" b="14661"/>
          <a:stretch/>
        </p:blipFill>
        <p:spPr bwMode="auto">
          <a:xfrm>
            <a:off x="166255" y="491516"/>
            <a:ext cx="4987636" cy="26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6255" y="163857"/>
            <a:ext cx="49876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itchFamily="34" charset="-128"/>
              </a:rPr>
              <a:t>Pyramidal Neuron Loss - CDR 0.5 and 3.0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55" y="3140349"/>
            <a:ext cx="49876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SMI-32 immunohistochemistry in layer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IIIc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CDR 0.5 case (A) and a CDR 3 case (B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GB" sz="1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Bussi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et al. J Comp Neurol.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5038" y="2416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6717" y="5015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loni1-whole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3598733"/>
            <a:ext cx="9757063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9463" y="6605612"/>
            <a:ext cx="3323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b="1" i="1" dirty="0">
                <a:solidFill>
                  <a:srgbClr val="000000"/>
                </a:solidFill>
                <a:latin typeface="Arial" charset="0"/>
              </a:rPr>
              <a:t>Thompson, et al. Cerebral Cortex 2000; </a:t>
            </a:r>
            <a:r>
              <a:rPr lang="en-US" altLang="en-US" sz="1100" b="1" i="1" dirty="0" smtClean="0">
                <a:solidFill>
                  <a:srgbClr val="000000"/>
                </a:solidFill>
                <a:latin typeface="Arial" charset="0"/>
              </a:rPr>
              <a:t>11:1-16</a:t>
            </a:r>
            <a:endParaRPr lang="en-US" altLang="en-US" sz="11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2857" y="2844893"/>
            <a:ext cx="920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Early stage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9435" y="2863351"/>
            <a:ext cx="859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 stage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1710" y="1849708"/>
            <a:ext cx="456160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This is a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term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used to describe the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progressive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loss of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structure or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function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neurons, including death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neurons.</a:t>
            </a:r>
          </a:p>
        </p:txBody>
      </p:sp>
    </p:spTree>
    <p:extLst>
      <p:ext uri="{BB962C8B-B14F-4D97-AF65-F5344CB8AC3E}">
        <p14:creationId xmlns:p14="http://schemas.microsoft.com/office/powerpoint/2010/main" val="8944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9258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Structural Lesions and Biochemical </a:t>
            </a:r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hanges in AD</a:t>
            </a:r>
            <a:endParaRPr lang="en-U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4000500" y="3325522"/>
            <a:ext cx="2286000" cy="1787459"/>
            <a:chOff x="2699" y="1942"/>
            <a:chExt cx="1088" cy="774"/>
          </a:xfrm>
        </p:grpSpPr>
        <p:pic>
          <p:nvPicPr>
            <p:cNvPr id="11" name="Picture 18" descr="neuron_diff1.jpg"/>
            <p:cNvPicPr>
              <a:picLocks noChangeAspect="1"/>
            </p:cNvPicPr>
            <p:nvPr/>
          </p:nvPicPr>
          <p:blipFill>
            <a:blip r:embed="rId2" cstate="print"/>
            <a:srcRect t="61238" r="60255" b="6029"/>
            <a:stretch>
              <a:fillRect/>
            </a:stretch>
          </p:blipFill>
          <p:spPr bwMode="auto">
            <a:xfrm>
              <a:off x="2834" y="1942"/>
              <a:ext cx="817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53"/>
            <p:cNvSpPr txBox="1">
              <a:spLocks noChangeArrowheads="1"/>
            </p:cNvSpPr>
            <p:nvPr/>
          </p:nvSpPr>
          <p:spPr bwMode="auto">
            <a:xfrm>
              <a:off x="2699" y="2609"/>
              <a:ext cx="108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 Black" panose="020B0A04020102020204" pitchFamily="34" charset="0"/>
                  <a:ea typeface="ＭＳ Ｐゴシック" pitchFamily="-107" charset="-128"/>
                </a:rPr>
                <a:t>NEURONAL DEATH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21006" y="1447800"/>
            <a:ext cx="162736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Amyloid Plaques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(Aβ deposition)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0371" y="2238897"/>
            <a:ext cx="213391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Neurofibrillary tangles </a:t>
            </a:r>
            <a:endParaRPr lang="en-US" sz="1400" b="1" dirty="0" smtClean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tau proteins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US" sz="1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863" y="3223963"/>
            <a:ext cx="2101857" cy="307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latin typeface="Arial" charset="0"/>
              </a:rPr>
              <a:t>Synaptic </a:t>
            </a:r>
            <a:r>
              <a:rPr lang="en-US" sz="1400" b="1" dirty="0" smtClean="0">
                <a:latin typeface="Arial" charset="0"/>
              </a:rPr>
              <a:t>degeneration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9404" y="2238897"/>
            <a:ext cx="271901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90% loss of the basal </a:t>
            </a:r>
            <a:endParaRPr lang="en-US" sz="1400" b="1" dirty="0" smtClean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forebrain 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cholinergic 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neurons</a:t>
            </a:r>
            <a:endParaRPr lang="en-US" sz="1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86759" y="4079280"/>
            <a:ext cx="219617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</a:rPr>
              <a:t> </a:t>
            </a:r>
            <a:r>
              <a:rPr lang="en-US" sz="1400" b="1" dirty="0" smtClean="0">
                <a:latin typeface="Arial" charset="0"/>
              </a:rPr>
              <a:t>Cortical </a:t>
            </a:r>
            <a:r>
              <a:rPr lang="en-US" sz="1400" b="1" dirty="0" err="1">
                <a:latin typeface="Arial" charset="0"/>
              </a:rPr>
              <a:t>Lewy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smtClean="0">
                <a:latin typeface="Arial" charset="0"/>
              </a:rPr>
              <a:t>bodies</a:t>
            </a:r>
          </a:p>
          <a:p>
            <a:r>
              <a:rPr lang="en-US" sz="1400" b="1" dirty="0">
                <a:latin typeface="Arial" charset="0"/>
              </a:rPr>
              <a:t>(</a:t>
            </a:r>
            <a:r>
              <a:rPr lang="en-US" sz="1400" b="1" dirty="0" smtClean="0">
                <a:latin typeface="Arial" charset="0"/>
              </a:rPr>
              <a:t>in 50-60% of AD cases)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343" y="4110058"/>
            <a:ext cx="219617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</a:rPr>
              <a:t>C</a:t>
            </a:r>
            <a:r>
              <a:rPr lang="en-US" sz="1400" b="1" dirty="0" smtClean="0">
                <a:latin typeface="Arial" charset="0"/>
              </a:rPr>
              <a:t>ortical </a:t>
            </a:r>
            <a:r>
              <a:rPr lang="en-US" sz="1400" b="1" dirty="0">
                <a:latin typeface="Arial" charset="0"/>
              </a:rPr>
              <a:t>TDP-43 </a:t>
            </a:r>
            <a:endParaRPr lang="en-US" sz="1400" b="1" dirty="0" smtClean="0">
              <a:latin typeface="Arial" charset="0"/>
            </a:endParaRPr>
          </a:p>
          <a:p>
            <a:pPr algn="ctr"/>
            <a:r>
              <a:rPr lang="en-US" sz="1400" b="1" dirty="0" smtClean="0">
                <a:latin typeface="Arial" charset="0"/>
              </a:rPr>
              <a:t>(in 30-40% of AD cases)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6759" y="3160052"/>
            <a:ext cx="18533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Microglia activation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-inflammation-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5950" y="5499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4938" y="5328424"/>
            <a:ext cx="2164375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1400" b="1" dirty="0" smtClean="0">
                <a:latin typeface="Arial" charset="0"/>
              </a:rPr>
              <a:t>Free </a:t>
            </a:r>
            <a:r>
              <a:rPr lang="en-US" sz="1400" b="1" dirty="0">
                <a:latin typeface="Arial" charset="0"/>
              </a:rPr>
              <a:t>radicals </a:t>
            </a:r>
            <a:r>
              <a:rPr lang="en-US" sz="1400" b="1" dirty="0" smtClean="0">
                <a:latin typeface="Arial" charset="0"/>
              </a:rPr>
              <a:t>formation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4974" y="6203279"/>
            <a:ext cx="212109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1400" b="1" dirty="0">
                <a:latin typeface="Arial" charset="0"/>
              </a:rPr>
              <a:t>Glutamate </a:t>
            </a:r>
            <a:r>
              <a:rPr lang="en-US" sz="1400" b="1" dirty="0" smtClean="0">
                <a:latin typeface="Arial" charset="0"/>
              </a:rPr>
              <a:t>dysfunction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05243" y="5112981"/>
            <a:ext cx="187583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1400" b="1" dirty="0" smtClean="0">
                <a:latin typeface="Arial" charset="0"/>
              </a:rPr>
              <a:t>Nerve growth factor</a:t>
            </a:r>
          </a:p>
          <a:p>
            <a:pPr marL="0" lvl="1"/>
            <a:r>
              <a:rPr lang="en-US" sz="1400" b="1" dirty="0" smtClean="0">
                <a:latin typeface="Arial" charset="0"/>
              </a:rPr>
              <a:t>dysfunction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05500" y="6187748"/>
            <a:ext cx="385073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</a:rPr>
              <a:t>Other neurotransmitter </a:t>
            </a:r>
            <a:r>
              <a:rPr lang="en-US" sz="1400" b="1" dirty="0" smtClean="0">
                <a:latin typeface="Arial" charset="0"/>
              </a:rPr>
              <a:t>dysfunction</a:t>
            </a:r>
          </a:p>
          <a:p>
            <a:pPr algn="ctr"/>
            <a:r>
              <a:rPr lang="en-US" sz="1400" b="1" dirty="0" smtClean="0">
                <a:latin typeface="Arial" charset="0"/>
              </a:rPr>
              <a:t>(e.g., dopamine</a:t>
            </a:r>
            <a:r>
              <a:rPr lang="en-US" sz="1400" b="1" dirty="0">
                <a:latin typeface="Arial" charset="0"/>
              </a:rPr>
              <a:t>, noradrenaline, </a:t>
            </a:r>
            <a:r>
              <a:rPr lang="en-US" sz="1400" b="1" dirty="0" err="1" smtClean="0">
                <a:latin typeface="Arial" charset="0"/>
              </a:rPr>
              <a:t>serotonine</a:t>
            </a:r>
            <a:r>
              <a:rPr lang="en-US" sz="1400" b="1" dirty="0" smtClean="0">
                <a:latin typeface="Arial" charset="0"/>
              </a:rPr>
              <a:t>)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2929313" y="2238897"/>
            <a:ext cx="4428374" cy="39176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Up Arrow 2"/>
          <p:cNvSpPr/>
          <p:nvPr/>
        </p:nvSpPr>
        <p:spPr>
          <a:xfrm rot="10800000">
            <a:off x="3848100" y="2458673"/>
            <a:ext cx="216368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4432054" y="5200721"/>
            <a:ext cx="2083046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Pitt_PIB_Dec2003_v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114926"/>
            <a:ext cx="6248400" cy="5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6896100" y="6371709"/>
            <a:ext cx="21314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 dirty="0" err="1">
                <a:latin typeface="Arial" charset="0"/>
              </a:rPr>
              <a:t>Klunk</a:t>
            </a:r>
            <a:r>
              <a:rPr lang="en-US" sz="1200" i="1" dirty="0">
                <a:latin typeface="Arial" charset="0"/>
              </a:rPr>
              <a:t> </a:t>
            </a:r>
            <a:r>
              <a:rPr lang="en-US" sz="1200" i="1" dirty="0" smtClean="0">
                <a:latin typeface="Arial" charset="0"/>
              </a:rPr>
              <a:t>et al. Ann </a:t>
            </a:r>
            <a:r>
              <a:rPr lang="en-US" sz="1200" i="1" dirty="0" err="1" smtClean="0">
                <a:latin typeface="Arial" charset="0"/>
              </a:rPr>
              <a:t>Neurol</a:t>
            </a:r>
            <a:r>
              <a:rPr lang="en-US" sz="1200" i="1" dirty="0" smtClean="0">
                <a:latin typeface="Arial" charset="0"/>
              </a:rPr>
              <a:t> 2004</a:t>
            </a:r>
            <a:endParaRPr lang="en-US" sz="1200" i="1" dirty="0">
              <a:latin typeface="Arial" charset="0"/>
            </a:endParaRP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266700" y="65782"/>
            <a:ext cx="937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Amyloid deposition in early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AD detected with [C-11] Pittsburgh Compound B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1165226" y="2346325"/>
            <a:ext cx="1846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1622426" y="5165725"/>
            <a:ext cx="1846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8" name="Picture 7" descr="sn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1" y="4038600"/>
            <a:ext cx="2702124" cy="210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727962" y="4724400"/>
            <a:ext cx="473074" cy="2000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9300" y="615380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Amyloid plaques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9" descr="10_sc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5" y="1721185"/>
            <a:ext cx="2702124" cy="1927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0597" y="135185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57559" y="3684078"/>
            <a:ext cx="0" cy="2628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14759" y="3684078"/>
            <a:ext cx="0" cy="29156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99822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 protein deposits detected with</a:t>
            </a:r>
            <a:r>
              <a:rPr lang="en-US" sz="2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18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F-AV-1451 (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known as 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F-T807)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normal, MCI, and early AD subjects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371600"/>
            <a:ext cx="7886699" cy="5257800"/>
          </a:xfrm>
        </p:spPr>
      </p:pic>
      <p:pic>
        <p:nvPicPr>
          <p:cNvPr id="6" name="Picture 9" descr="n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 r="54225"/>
          <a:stretch>
            <a:fillRect/>
          </a:stretch>
        </p:blipFill>
        <p:spPr bwMode="auto">
          <a:xfrm>
            <a:off x="89833" y="2394466"/>
            <a:ext cx="1945972" cy="27088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" y="5128976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Neurofiblillary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tangle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hyperphosphorilated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 proteins)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Arial" charset="0"/>
              </a:rPr>
              <a:t>Pathological Cascade and Treatment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97300" y="182880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b="1" u="sng" dirty="0">
                <a:solidFill>
                  <a:schemeClr val="bg1"/>
                </a:solidFill>
                <a:latin typeface="Arial" charset="0"/>
              </a:rPr>
              <a:t>Pathology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57019" y="1828800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b="1" u="sng" dirty="0">
                <a:solidFill>
                  <a:schemeClr val="bg1"/>
                </a:solidFill>
                <a:latin typeface="Arial" charset="0"/>
              </a:rPr>
              <a:t>Clinical symptoms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962900" y="1857375"/>
            <a:ext cx="165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b="1" u="sng" dirty="0">
                <a:solidFill>
                  <a:schemeClr val="bg1"/>
                </a:solidFill>
                <a:latin typeface="Arial" charset="0"/>
              </a:rPr>
              <a:t>Treatment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71500" y="3124200"/>
            <a:ext cx="1330325" cy="5302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Arial" charset="0"/>
              </a:rPr>
              <a:t>Environmental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charset="0"/>
              </a:rPr>
              <a:t>factors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14700" y="3276600"/>
            <a:ext cx="609600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b="1">
                <a:solidFill>
                  <a:schemeClr val="tx2"/>
                </a:solidFill>
                <a:latin typeface="Arial" charset="0"/>
              </a:rPr>
              <a:t>Age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409700" y="2590800"/>
            <a:ext cx="2205038" cy="349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Genetic predisposition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23900" y="4038600"/>
            <a:ext cx="3810000" cy="287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200">
                <a:latin typeface="Arial" charset="0"/>
              </a:rPr>
              <a:t>Neurofibrillary tangles, Amyloid plaques, Lewy bodies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71500" y="4953000"/>
            <a:ext cx="1643063" cy="3175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" charset="0"/>
              </a:rPr>
              <a:t>Oxidative stress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162300" y="4724400"/>
            <a:ext cx="1250950" cy="5302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" charset="0"/>
              </a:rPr>
              <a:t>Mitochondrial</a:t>
            </a: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</a:rPr>
              <a:t>dysfunction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936750" y="6269210"/>
            <a:ext cx="1408113" cy="317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400">
                <a:latin typeface="Arial" charset="0"/>
              </a:rPr>
              <a:t>Neuronal death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914900" y="3200400"/>
            <a:ext cx="2133600" cy="593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</a:rPr>
              <a:t>Presymptomatic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</a:rPr>
              <a:t>Alzheimer’s disease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914900" y="2514600"/>
            <a:ext cx="2133600" cy="5810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</a:rPr>
              <a:t>Normal</a:t>
            </a:r>
          </a:p>
          <a:p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914900" y="3886200"/>
            <a:ext cx="2133600" cy="5937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</a:rPr>
              <a:t>Mild Cognitive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</a:rPr>
              <a:t>Impairment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914900" y="4572000"/>
            <a:ext cx="2133600" cy="1816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1600">
                <a:latin typeface="Arial" charset="0"/>
              </a:rPr>
              <a:t>Dementia</a:t>
            </a:r>
          </a:p>
          <a:p>
            <a:pPr algn="ctr"/>
            <a:endParaRPr lang="en-US" sz="1600">
              <a:latin typeface="Arial" charset="0"/>
            </a:endParaRPr>
          </a:p>
          <a:p>
            <a:endParaRPr lang="en-US" sz="1600">
              <a:latin typeface="Arial" charset="0"/>
            </a:endParaRPr>
          </a:p>
          <a:p>
            <a:endParaRPr lang="en-US" sz="1600">
              <a:latin typeface="Arial" charset="0"/>
            </a:endParaRPr>
          </a:p>
          <a:p>
            <a:endParaRPr lang="en-US" sz="1600">
              <a:latin typeface="Arial" charset="0"/>
            </a:endParaRPr>
          </a:p>
          <a:p>
            <a:endParaRPr lang="en-US" sz="1600">
              <a:latin typeface="Arial" charset="0"/>
            </a:endParaRPr>
          </a:p>
          <a:p>
            <a:endParaRPr lang="en-US" sz="1600">
              <a:latin typeface="Arial" charset="0"/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810500" y="3276600"/>
            <a:ext cx="1901825" cy="34925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Primary prevention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658100" y="4114800"/>
            <a:ext cx="2209800" cy="34925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Secondary prevention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880350" y="5105400"/>
            <a:ext cx="1878013" cy="838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1600" dirty="0">
                <a:solidFill>
                  <a:schemeClr val="tx2"/>
                </a:solidFill>
                <a:latin typeface="Arial" charset="0"/>
              </a:rPr>
              <a:t>Symptomatic and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charset="0"/>
              </a:rPr>
              <a:t>disease modifying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charset="0"/>
              </a:rPr>
              <a:t>treatments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628900" y="2971800"/>
            <a:ext cx="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095500" y="3429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2933700" y="3429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2781300" y="5029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723900" y="4419600"/>
            <a:ext cx="1212850" cy="3175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" charset="0"/>
              </a:rPr>
              <a:t>Inflammation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2095500" y="5410200"/>
            <a:ext cx="976313" cy="3175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" charset="0"/>
              </a:rPr>
              <a:t>Apoptosis</a:t>
            </a: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2628900" y="44196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2628900" y="5791200"/>
            <a:ext cx="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2247900" y="51054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2019300" y="4572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H="1">
            <a:off x="7124700" y="3429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 flipH="1">
            <a:off x="7124700" y="4267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flipH="1">
            <a:off x="7200900" y="53340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98298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Approved Medication for Alzheimer’s disease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8030018"/>
              </p:ext>
            </p:extLst>
          </p:nvPr>
        </p:nvGraphicFramePr>
        <p:xfrm>
          <a:off x="342900" y="1600200"/>
          <a:ext cx="7086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60880" y="3087471"/>
            <a:ext cx="165462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Cholinesterase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Inhibitors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6702" y="5562602"/>
            <a:ext cx="227337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n-methyl-d-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aspartate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(NMDA) 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receptor modulator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6" name="Left Brace 15"/>
          <p:cNvSpPr/>
          <p:nvPr/>
        </p:nvSpPr>
        <p:spPr bwMode="auto">
          <a:xfrm>
            <a:off x="7658101" y="1524000"/>
            <a:ext cx="152400" cy="3810000"/>
          </a:xfrm>
          <a:prstGeom prst="leftBrac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>
            <a:off x="7658100" y="5562600"/>
            <a:ext cx="155448" cy="914400"/>
          </a:xfrm>
          <a:prstGeom prst="leftBrac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7900" y="762000"/>
            <a:ext cx="5564544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Experimental Therapies 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for Alzheimer’s Disease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2743200"/>
            <a:ext cx="240207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2400" dirty="0" smtClean="0">
              <a:latin typeface="Arial Black"/>
              <a:cs typeface="Arial Black"/>
            </a:endParaRPr>
          </a:p>
          <a:p>
            <a:pPr algn="ctr"/>
            <a:r>
              <a:rPr lang="en-US" sz="2400" dirty="0" smtClean="0">
                <a:latin typeface="Arial Black"/>
                <a:cs typeface="Arial Black"/>
              </a:rPr>
              <a:t>Symptomatic </a:t>
            </a:r>
          </a:p>
          <a:p>
            <a:pPr algn="ctr"/>
            <a:r>
              <a:rPr lang="en-US" sz="2400" dirty="0" smtClean="0">
                <a:latin typeface="Arial Black"/>
                <a:cs typeface="Arial Black"/>
              </a:rPr>
              <a:t> Treatments</a:t>
            </a:r>
          </a:p>
          <a:p>
            <a:pPr algn="ctr"/>
            <a:endParaRPr lang="en-US" sz="2400" dirty="0" smtClean="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2743200"/>
            <a:ext cx="25146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 smtClean="0">
              <a:latin typeface="Arial Black"/>
              <a:cs typeface="Arial Black"/>
            </a:endParaRPr>
          </a:p>
          <a:p>
            <a:pPr algn="ctr"/>
            <a:r>
              <a:rPr lang="en-US" sz="2400" dirty="0" smtClean="0">
                <a:latin typeface="Arial Black"/>
                <a:cs typeface="Arial Black"/>
              </a:rPr>
              <a:t>Cell </a:t>
            </a:r>
          </a:p>
          <a:p>
            <a:pPr algn="ctr"/>
            <a:r>
              <a:rPr lang="en-US" sz="2400" dirty="0" smtClean="0">
                <a:latin typeface="Arial Black"/>
                <a:cs typeface="Arial Black"/>
              </a:rPr>
              <a:t>Therapy</a:t>
            </a:r>
          </a:p>
          <a:p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7100" y="2743200"/>
            <a:ext cx="324545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en-US" sz="2400" dirty="0" smtClean="0">
              <a:latin typeface="Arial Black"/>
              <a:cs typeface="Arial Black"/>
            </a:endParaRPr>
          </a:p>
          <a:p>
            <a:pPr algn="ctr"/>
            <a:r>
              <a:rPr lang="en-US" sz="2400" dirty="0" smtClean="0">
                <a:latin typeface="Arial Black"/>
                <a:cs typeface="Arial Black"/>
              </a:rPr>
              <a:t>Disease Modifying</a:t>
            </a:r>
          </a:p>
          <a:p>
            <a:pPr algn="ctr"/>
            <a:r>
              <a:rPr lang="en-US" sz="2400" dirty="0" smtClean="0">
                <a:latin typeface="Arial Black"/>
                <a:cs typeface="Arial Black"/>
              </a:rPr>
              <a:t>Treatments</a:t>
            </a:r>
          </a:p>
          <a:p>
            <a:pPr algn="ctr"/>
            <a:endParaRPr lang="en-US" sz="2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40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92583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Epidemiology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01253"/>
              </p:ext>
            </p:extLst>
          </p:nvPr>
        </p:nvGraphicFramePr>
        <p:xfrm>
          <a:off x="428625" y="1219201"/>
          <a:ext cx="942975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00" y="6428602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Lopez, 2012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424240"/>
              </p:ext>
            </p:extLst>
          </p:nvPr>
        </p:nvGraphicFramePr>
        <p:xfrm>
          <a:off x="514350" y="1600201"/>
          <a:ext cx="9258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" y="275986"/>
            <a:ext cx="912346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Current and Experimental Therapies for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Alzheimer’s Disease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3900" y="632460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(*Available)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332088"/>
              </p:ext>
            </p:extLst>
          </p:nvPr>
        </p:nvGraphicFramePr>
        <p:xfrm>
          <a:off x="514350" y="1600201"/>
          <a:ext cx="9258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0700" y="344878"/>
            <a:ext cx="7126670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Multiple Administration Routes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8478838" cy="909637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Prevention Trials</a:t>
            </a:r>
          </a:p>
        </p:txBody>
      </p:sp>
      <p:graphicFrame>
        <p:nvGraphicFramePr>
          <p:cNvPr id="280609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7964268"/>
              </p:ext>
            </p:extLst>
          </p:nvPr>
        </p:nvGraphicFramePr>
        <p:xfrm>
          <a:off x="342900" y="1066800"/>
          <a:ext cx="9677400" cy="55597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14600"/>
                <a:gridCol w="3581400"/>
                <a:gridCol w="3581400"/>
              </a:tblGrid>
              <a:tr h="517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Trial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Compound (s)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Characteristics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27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Health Initiative Memory Study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Conjugated equine estrogens (CEE) plus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medroxyprogesterone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acetate (MPA)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STOPPED/NEGATIVE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Subjects on CEE with or without MPA had increased risk of dementia, but not MCI.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age  &gt;65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2497 placebo vs CEE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7479 placebo vs CEE + MPA</a:t>
                      </a:r>
                    </a:p>
                  </a:txBody>
                  <a:tcPr horzOverflow="overflow"/>
                </a:tc>
              </a:tr>
              <a:tr h="737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Alzheimer’s Disease Anti-inflammatory Prevention Trial (ADAPT)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Naproxen and 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Celecoxib</a:t>
                      </a:r>
                      <a:endParaRPr kumimoji="0" lang="en-US" alt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STOPPED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 men and women age &gt;70 with family history of dementia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Ginkgo Evaluation of Memory Study (GEMS)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Ginkgo-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biloba</a:t>
                      </a:r>
                      <a:endParaRPr kumimoji="0" lang="en-US" alt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 women and men age &gt;75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sites in France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Ginkgo-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biloba</a:t>
                      </a:r>
                      <a:endParaRPr kumimoji="0" lang="en-US" alt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(EGb-761)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 men and women with subjective memory complaints age &gt;70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of Alzheimer’s Disease with Vitamin E and Selenium (PREADVISE)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E and Selenium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 men age &gt;60 participating in a prostate cancer prevention trial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872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PHSII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Physician’s Health Study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Beta-carotene, folic acid, vitamin 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 men and women age &gt;65; Assessments by phone and mail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92583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</a:rPr>
              <a:t>Secondary Prevention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Trials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422787"/>
              </p:ext>
            </p:extLst>
          </p:nvPr>
        </p:nvGraphicFramePr>
        <p:xfrm>
          <a:off x="342900" y="1143000"/>
          <a:ext cx="9615170" cy="55888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90800"/>
                <a:gridCol w="1475411"/>
                <a:gridCol w="2439968"/>
                <a:gridCol w="1652881"/>
                <a:gridCol w="1456110"/>
              </a:tblGrid>
              <a:tr h="366732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studies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09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Subjects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Conversions to dementia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Results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</a:tr>
              <a:tr h="8195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Feldman H, et al.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InDDEX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Lancet-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Neurol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2007; 6: 501-512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Rivastigmine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1,018 Amnestic MCI patients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(19.3%)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NEGATIVE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</a:tr>
              <a:tr h="58633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Petersen R, et al.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NEJM 2005; 352: 2379-2388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Donepezil + Vitamin 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 Amnestic MCI patients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(27.5%)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NEGATIVE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</a:tr>
              <a:tr h="5207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Winblad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B, et 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Neurology 2008; 70: 2024-2035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Galantamine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2,048 Amnestic MCI patients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 (11.3%)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NEGATIVE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</a:tr>
              <a:tr h="366732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Studies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>
                    <a:solidFill>
                      <a:srgbClr val="7030A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Institute on Aging + Lilly –</a:t>
                      </a:r>
                      <a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A4 Study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Solaneuzumab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 patients with SCC and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Amyvid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scan positive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?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?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</a:tr>
              <a:tr h="5107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Takeda +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Zinfanfel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lang="en-US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Pioglitazone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5,800 MCI patients stratified by APOE-4 and TOMM40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?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?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</a:tr>
              <a:tr h="12062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Dominantly Inherited Alzheimer Network Trial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(DIAN-TU)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NIA- Roche</a:t>
                      </a: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Gantenerumab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210 patients with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autosomal-dominant Alzheimer's disease mutation </a:t>
                      </a:r>
                      <a:r>
                        <a:rPr lang="en-US" sz="1400" b="0" i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 age 18-80)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?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?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102870" marR="102870" marT="45709" marB="4570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7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50" y="2667000"/>
            <a:ext cx="9704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Long-term Use of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ementia Medication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Patients with Alzheimer’s Disease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5219700" y="914400"/>
            <a:ext cx="4914900" cy="49530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/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675" name="Line 3"/>
          <p:cNvSpPr>
            <a:spLocks noChangeShapeType="1"/>
          </p:cNvSpPr>
          <p:nvPr/>
        </p:nvSpPr>
        <p:spPr bwMode="auto">
          <a:xfrm flipH="1">
            <a:off x="9177338" y="3452813"/>
            <a:ext cx="3175" cy="20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 flipH="1">
            <a:off x="7377113" y="1952625"/>
            <a:ext cx="3175" cy="1852613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7380288" y="2987675"/>
            <a:ext cx="0" cy="187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375525" y="2509838"/>
            <a:ext cx="0" cy="187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5442017" y="6031746"/>
            <a:ext cx="4359142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1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Winblad</a:t>
            </a:r>
            <a:r>
              <a:rPr lang="en-GB" altLang="en-US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 B, et al. </a:t>
            </a:r>
            <a:r>
              <a:rPr lang="en-GB" altLang="en-US" sz="1200" b="1" i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Dement </a:t>
            </a:r>
            <a:r>
              <a:rPr lang="en-GB" altLang="en-US" sz="1200" b="1" i="1" dirty="0" err="1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Geriatr</a:t>
            </a:r>
            <a:r>
              <a:rPr lang="en-GB" altLang="en-US" sz="1200" b="1" i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altLang="en-US" sz="1200" b="1" i="1" dirty="0" err="1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Cogn</a:t>
            </a:r>
            <a:r>
              <a:rPr lang="en-GB" altLang="en-US" sz="1200" b="1" i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altLang="en-US" sz="1200" b="1" i="1" dirty="0" err="1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Disord</a:t>
            </a:r>
            <a:r>
              <a:rPr lang="en-GB" altLang="en-US" sz="12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. 2006</a:t>
            </a:r>
            <a:r>
              <a:rPr lang="en-GB" altLang="en-US" sz="1200" b="1" dirty="0"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en-GB" altLang="en-US" sz="1200" b="1" dirty="0">
              <a:latin typeface="Arial Black" panose="020B0A04020102020204" pitchFamily="34" charset="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9532938" y="3298825"/>
            <a:ext cx="3413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400" b="1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5457825" y="5438775"/>
            <a:ext cx="307498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9388" tIns="90488" rIns="179388" bIns="90488"/>
          <a:lstStyle/>
          <a:p>
            <a:r>
              <a:rPr lang="en-GB" altLang="en-US" sz="1000" b="1">
                <a:solidFill>
                  <a:schemeClr val="bg1"/>
                </a:solidFill>
              </a:rPr>
              <a:t>*</a:t>
            </a:r>
            <a:r>
              <a:rPr lang="en-GB" altLang="en-US" sz="1000" b="1" i="1">
                <a:solidFill>
                  <a:schemeClr val="bg1"/>
                </a:solidFill>
              </a:rPr>
              <a:t>P </a:t>
            </a:r>
            <a:r>
              <a:rPr lang="en-GB" altLang="en-US" sz="1000" b="1">
                <a:solidFill>
                  <a:schemeClr val="bg1"/>
                </a:solidFill>
              </a:rPr>
              <a:t>&lt; .05; **</a:t>
            </a:r>
            <a:r>
              <a:rPr lang="en-GB" altLang="en-US" sz="1000" b="1" i="1">
                <a:solidFill>
                  <a:schemeClr val="bg1"/>
                </a:solidFill>
              </a:rPr>
              <a:t>P </a:t>
            </a:r>
            <a:r>
              <a:rPr lang="en-GB" altLang="en-US" sz="1000" b="1">
                <a:solidFill>
                  <a:schemeClr val="bg1"/>
                </a:solidFill>
              </a:rPr>
              <a:t>&lt; .01; </a:t>
            </a:r>
          </a:p>
          <a:p>
            <a:r>
              <a:rPr lang="en-GB" altLang="en-US" sz="1000" b="1">
                <a:solidFill>
                  <a:schemeClr val="bg1"/>
                </a:solidFill>
              </a:rPr>
              <a:t>***</a:t>
            </a:r>
            <a:r>
              <a:rPr lang="en-GB" altLang="en-US" sz="1000" b="1" i="1">
                <a:solidFill>
                  <a:schemeClr val="bg1"/>
                </a:solidFill>
              </a:rPr>
              <a:t>P </a:t>
            </a:r>
            <a:r>
              <a:rPr lang="en-GB" altLang="en-US" sz="1000" b="1">
                <a:solidFill>
                  <a:schemeClr val="bg1"/>
                </a:solidFill>
              </a:rPr>
              <a:t>&lt; .001 between groups</a:t>
            </a:r>
          </a:p>
          <a:p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6675438" y="478631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24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>
            <a:off x="6196013" y="2479675"/>
            <a:ext cx="3602037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>
            <a:off x="6454775" y="2236788"/>
            <a:ext cx="0" cy="157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>
            <a:off x="6454775" y="2438400"/>
            <a:ext cx="0" cy="169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86" name="Line 14"/>
          <p:cNvSpPr>
            <a:spLocks noChangeShapeType="1"/>
          </p:cNvSpPr>
          <p:nvPr/>
        </p:nvSpPr>
        <p:spPr bwMode="auto">
          <a:xfrm>
            <a:off x="6734175" y="2328863"/>
            <a:ext cx="0" cy="165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87" name="Line 15"/>
          <p:cNvSpPr>
            <a:spLocks noChangeShapeType="1"/>
          </p:cNvSpPr>
          <p:nvPr/>
        </p:nvSpPr>
        <p:spPr bwMode="auto">
          <a:xfrm>
            <a:off x="6731000" y="2668588"/>
            <a:ext cx="0" cy="174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88" name="Line 16"/>
          <p:cNvSpPr>
            <a:spLocks noChangeShapeType="1"/>
          </p:cNvSpPr>
          <p:nvPr/>
        </p:nvSpPr>
        <p:spPr bwMode="auto">
          <a:xfrm>
            <a:off x="7011988" y="2400300"/>
            <a:ext cx="1587" cy="160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89" name="Line 17"/>
          <p:cNvSpPr>
            <a:spLocks noChangeShapeType="1"/>
          </p:cNvSpPr>
          <p:nvPr/>
        </p:nvSpPr>
        <p:spPr bwMode="auto">
          <a:xfrm>
            <a:off x="7010400" y="2690813"/>
            <a:ext cx="1588" cy="187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0" name="Line 18"/>
          <p:cNvSpPr>
            <a:spLocks noChangeShapeType="1"/>
          </p:cNvSpPr>
          <p:nvPr/>
        </p:nvSpPr>
        <p:spPr bwMode="auto">
          <a:xfrm flipH="1">
            <a:off x="7975600" y="2994025"/>
            <a:ext cx="1588" cy="219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1" name="Line 19"/>
          <p:cNvSpPr>
            <a:spLocks noChangeShapeType="1"/>
          </p:cNvSpPr>
          <p:nvPr/>
        </p:nvSpPr>
        <p:spPr bwMode="auto">
          <a:xfrm flipH="1">
            <a:off x="7977188" y="2851150"/>
            <a:ext cx="3175" cy="200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H="1">
            <a:off x="8575675" y="3098800"/>
            <a:ext cx="0" cy="201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H="1">
            <a:off x="8575675" y="3289300"/>
            <a:ext cx="0" cy="2238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 flipH="1">
            <a:off x="9180513" y="3725863"/>
            <a:ext cx="1587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5" name="Line 23"/>
          <p:cNvSpPr>
            <a:spLocks noChangeShapeType="1"/>
          </p:cNvSpPr>
          <p:nvPr/>
        </p:nvSpPr>
        <p:spPr bwMode="auto">
          <a:xfrm>
            <a:off x="9775825" y="3876675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6" name="Line 24"/>
          <p:cNvSpPr>
            <a:spLocks noChangeShapeType="1"/>
          </p:cNvSpPr>
          <p:nvPr/>
        </p:nvSpPr>
        <p:spPr bwMode="auto">
          <a:xfrm flipH="1">
            <a:off x="9775825" y="3576638"/>
            <a:ext cx="1588" cy="20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7" name="Line 25"/>
          <p:cNvSpPr>
            <a:spLocks noChangeShapeType="1"/>
          </p:cNvSpPr>
          <p:nvPr/>
        </p:nvSpPr>
        <p:spPr bwMode="auto">
          <a:xfrm flipH="1">
            <a:off x="8194675" y="2809875"/>
            <a:ext cx="536575" cy="2206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8" name="Line 26"/>
          <p:cNvSpPr>
            <a:spLocks noChangeShapeType="1"/>
          </p:cNvSpPr>
          <p:nvPr/>
        </p:nvSpPr>
        <p:spPr bwMode="auto">
          <a:xfrm rot="20341029" flipH="1">
            <a:off x="8272463" y="2919413"/>
            <a:ext cx="517525" cy="2651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699" name="Line 27"/>
          <p:cNvSpPr>
            <a:spLocks noChangeShapeType="1"/>
          </p:cNvSpPr>
          <p:nvPr/>
        </p:nvSpPr>
        <p:spPr bwMode="auto">
          <a:xfrm>
            <a:off x="6194425" y="2051050"/>
            <a:ext cx="11922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00" name="Line 28"/>
          <p:cNvSpPr>
            <a:spLocks noChangeShapeType="1"/>
          </p:cNvSpPr>
          <p:nvPr/>
        </p:nvSpPr>
        <p:spPr bwMode="auto">
          <a:xfrm>
            <a:off x="7386638" y="2051050"/>
            <a:ext cx="23987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graphicFrame>
        <p:nvGraphicFramePr>
          <p:cNvPr id="284701" name="Object 2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143500" y="1790700"/>
          <a:ext cx="5545138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7" name="Chart" r:id="rId4" imgW="8362866" imgH="4943591" progId="MSGraph.Chart.8">
                  <p:embed followColorScheme="full"/>
                </p:oleObj>
              </mc:Choice>
              <mc:Fallback>
                <p:oleObj name="Chart" r:id="rId4" imgW="8362866" imgH="49435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790700"/>
                        <a:ext cx="5545138" cy="370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>
                            <a:solidFill>
                              <a:srgbClr val="B2B2B2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702" name="Line 30"/>
          <p:cNvSpPr>
            <a:spLocks noChangeShapeType="1"/>
          </p:cNvSpPr>
          <p:nvPr/>
        </p:nvSpPr>
        <p:spPr bwMode="auto">
          <a:xfrm>
            <a:off x="6743700" y="4638675"/>
            <a:ext cx="0" cy="5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03" name="Line 31"/>
          <p:cNvSpPr>
            <a:spLocks noChangeShapeType="1"/>
          </p:cNvSpPr>
          <p:nvPr/>
        </p:nvSpPr>
        <p:spPr bwMode="auto">
          <a:xfrm>
            <a:off x="7386638" y="4638675"/>
            <a:ext cx="0" cy="5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04" name="Line 32"/>
          <p:cNvSpPr>
            <a:spLocks noChangeShapeType="1"/>
          </p:cNvSpPr>
          <p:nvPr/>
        </p:nvSpPr>
        <p:spPr bwMode="auto">
          <a:xfrm>
            <a:off x="7386638" y="4452938"/>
            <a:ext cx="0" cy="198437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05" name="Line 33"/>
          <p:cNvSpPr>
            <a:spLocks noChangeShapeType="1"/>
          </p:cNvSpPr>
          <p:nvPr/>
        </p:nvSpPr>
        <p:spPr bwMode="auto">
          <a:xfrm>
            <a:off x="9777413" y="4638675"/>
            <a:ext cx="0" cy="5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06" name="Line 34"/>
          <p:cNvSpPr>
            <a:spLocks noChangeShapeType="1"/>
          </p:cNvSpPr>
          <p:nvPr/>
        </p:nvSpPr>
        <p:spPr bwMode="auto">
          <a:xfrm>
            <a:off x="7988300" y="4638675"/>
            <a:ext cx="0" cy="5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07" name="Line 35"/>
          <p:cNvSpPr>
            <a:spLocks noChangeShapeType="1"/>
          </p:cNvSpPr>
          <p:nvPr/>
        </p:nvSpPr>
        <p:spPr bwMode="auto">
          <a:xfrm>
            <a:off x="8588375" y="4638675"/>
            <a:ext cx="0" cy="5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08" name="Line 36"/>
          <p:cNvSpPr>
            <a:spLocks noChangeShapeType="1"/>
          </p:cNvSpPr>
          <p:nvPr/>
        </p:nvSpPr>
        <p:spPr bwMode="auto">
          <a:xfrm>
            <a:off x="9185275" y="4638675"/>
            <a:ext cx="0" cy="5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09" name="Line 37"/>
          <p:cNvSpPr>
            <a:spLocks noChangeShapeType="1"/>
          </p:cNvSpPr>
          <p:nvPr/>
        </p:nvSpPr>
        <p:spPr bwMode="auto">
          <a:xfrm>
            <a:off x="6173788" y="4638675"/>
            <a:ext cx="0" cy="5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10" name="Text Box 38"/>
          <p:cNvSpPr txBox="1">
            <a:spLocks noChangeArrowheads="1"/>
          </p:cNvSpPr>
          <p:nvPr/>
        </p:nvSpPr>
        <p:spPr bwMode="auto">
          <a:xfrm>
            <a:off x="6130925" y="4786313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0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11" name="Text Box 39"/>
          <p:cNvSpPr txBox="1">
            <a:spLocks noChangeArrowheads="1"/>
          </p:cNvSpPr>
          <p:nvPr/>
        </p:nvSpPr>
        <p:spPr bwMode="auto">
          <a:xfrm>
            <a:off x="7077075" y="2252663"/>
            <a:ext cx="4810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400" b="1">
                <a:solidFill>
                  <a:schemeClr val="bg1"/>
                </a:solidFill>
              </a:rPr>
              <a:t>***</a:t>
            </a:r>
          </a:p>
        </p:txBody>
      </p:sp>
      <p:sp>
        <p:nvSpPr>
          <p:cNvPr id="284712" name="Text Box 40"/>
          <p:cNvSpPr txBox="1">
            <a:spLocks noChangeArrowheads="1"/>
          </p:cNvSpPr>
          <p:nvPr/>
        </p:nvSpPr>
        <p:spPr bwMode="auto">
          <a:xfrm>
            <a:off x="6461125" y="2076450"/>
            <a:ext cx="4111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400" b="1">
                <a:solidFill>
                  <a:schemeClr val="bg1"/>
                </a:solidFill>
              </a:rPr>
              <a:t>**</a:t>
            </a:r>
          </a:p>
        </p:txBody>
      </p:sp>
      <p:sp>
        <p:nvSpPr>
          <p:cNvPr id="284713" name="Text Box 41"/>
          <p:cNvSpPr txBox="1">
            <a:spLocks noChangeArrowheads="1"/>
          </p:cNvSpPr>
          <p:nvPr/>
        </p:nvSpPr>
        <p:spPr bwMode="auto">
          <a:xfrm>
            <a:off x="6786563" y="2136775"/>
            <a:ext cx="3413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400" b="1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84714" name="Text Box 42"/>
          <p:cNvSpPr txBox="1">
            <a:spLocks noChangeArrowheads="1"/>
          </p:cNvSpPr>
          <p:nvPr/>
        </p:nvSpPr>
        <p:spPr bwMode="auto">
          <a:xfrm>
            <a:off x="5767388" y="1835150"/>
            <a:ext cx="2085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25000"/>
              </a:spcAft>
              <a:buClr>
                <a:schemeClr val="accent1"/>
              </a:buClr>
            </a:pPr>
            <a:r>
              <a:rPr lang="en-GB" altLang="en-US" sz="1000" b="1">
                <a:solidFill>
                  <a:schemeClr val="bg1"/>
                </a:solidFill>
                <a:latin typeface="Arial" charset="0"/>
              </a:rPr>
              <a:t>Double-blind</a:t>
            </a:r>
          </a:p>
        </p:txBody>
      </p:sp>
      <p:sp>
        <p:nvSpPr>
          <p:cNvPr id="284715" name="Text Box 43"/>
          <p:cNvSpPr txBox="1">
            <a:spLocks noChangeArrowheads="1"/>
          </p:cNvSpPr>
          <p:nvPr/>
        </p:nvSpPr>
        <p:spPr bwMode="auto">
          <a:xfrm>
            <a:off x="7399338" y="183515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338263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50000"/>
              </a:spcAft>
              <a:buClr>
                <a:schemeClr val="accent1"/>
              </a:buClr>
            </a:pPr>
            <a:r>
              <a:rPr lang="en-GB" altLang="en-US" sz="1000" b="1">
                <a:solidFill>
                  <a:schemeClr val="bg1"/>
                </a:solidFill>
                <a:latin typeface="Arial" charset="0"/>
              </a:rPr>
              <a:t>Open-label</a:t>
            </a:r>
          </a:p>
          <a:p>
            <a:pPr algn="ctr">
              <a:spcAft>
                <a:spcPct val="25000"/>
              </a:spcAft>
              <a:buClr>
                <a:schemeClr val="accent1"/>
              </a:buClr>
            </a:pPr>
            <a:endParaRPr lang="en-GB" alt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4716" name="Text Box 44"/>
          <p:cNvSpPr txBox="1">
            <a:spLocks noChangeArrowheads="1"/>
          </p:cNvSpPr>
          <p:nvPr/>
        </p:nvSpPr>
        <p:spPr bwMode="auto">
          <a:xfrm rot="-5368346">
            <a:off x="4004470" y="3048000"/>
            <a:ext cx="317023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Mean Change From Week 0 in MMSE</a:t>
            </a:r>
          </a:p>
          <a:p>
            <a:pPr algn="ctr">
              <a:buClr>
                <a:schemeClr val="accent1"/>
              </a:buClr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(Mixed Regression Model)</a:t>
            </a:r>
          </a:p>
        </p:txBody>
      </p:sp>
      <p:sp>
        <p:nvSpPr>
          <p:cNvPr id="284717" name="Text Box 45"/>
          <p:cNvSpPr txBox="1">
            <a:spLocks noChangeArrowheads="1"/>
          </p:cNvSpPr>
          <p:nvPr/>
        </p:nvSpPr>
        <p:spPr bwMode="auto">
          <a:xfrm>
            <a:off x="7319963" y="478631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52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18" name="Text Box 46"/>
          <p:cNvSpPr txBox="1">
            <a:spLocks noChangeArrowheads="1"/>
          </p:cNvSpPr>
          <p:nvPr/>
        </p:nvSpPr>
        <p:spPr bwMode="auto">
          <a:xfrm>
            <a:off x="9615488" y="4786313"/>
            <a:ext cx="25241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156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19" name="Text Box 47"/>
          <p:cNvSpPr txBox="1">
            <a:spLocks noChangeArrowheads="1"/>
          </p:cNvSpPr>
          <p:nvPr/>
        </p:nvSpPr>
        <p:spPr bwMode="auto">
          <a:xfrm>
            <a:off x="7912100" y="478631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78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20" name="Text Box 48"/>
          <p:cNvSpPr txBox="1">
            <a:spLocks noChangeArrowheads="1"/>
          </p:cNvSpPr>
          <p:nvPr/>
        </p:nvSpPr>
        <p:spPr bwMode="auto">
          <a:xfrm>
            <a:off x="8442325" y="4786313"/>
            <a:ext cx="2524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104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21" name="Text Box 49"/>
          <p:cNvSpPr txBox="1">
            <a:spLocks noChangeArrowheads="1"/>
          </p:cNvSpPr>
          <p:nvPr/>
        </p:nvSpPr>
        <p:spPr bwMode="auto">
          <a:xfrm>
            <a:off x="9037638" y="4786313"/>
            <a:ext cx="2508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130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22" name="Text Box 50"/>
          <p:cNvSpPr txBox="1">
            <a:spLocks noChangeArrowheads="1"/>
          </p:cNvSpPr>
          <p:nvPr/>
        </p:nvSpPr>
        <p:spPr bwMode="auto">
          <a:xfrm>
            <a:off x="7132638" y="4981575"/>
            <a:ext cx="1276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altLang="en-US" sz="1400" b="1">
                <a:solidFill>
                  <a:schemeClr val="bg1"/>
                </a:solidFill>
              </a:rPr>
              <a:t>Study Week</a:t>
            </a:r>
          </a:p>
        </p:txBody>
      </p:sp>
      <p:sp>
        <p:nvSpPr>
          <p:cNvPr id="284723" name="Rectangle 5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7000" cy="514350"/>
          </a:xfrm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/>
          <a:p>
            <a:r>
              <a:rPr lang="en-GB" alt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Treatment</a:t>
            </a:r>
            <a:r>
              <a:rPr lang="en-US" alt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with </a:t>
            </a:r>
            <a:r>
              <a:rPr lang="en-GB" alt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cholinesterase inhibitors </a:t>
            </a:r>
            <a:r>
              <a:rPr lang="en-GB" alt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Over 3 Years  </a:t>
            </a:r>
            <a:endParaRPr lang="en-US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4724" name="Rectangle 52"/>
          <p:cNvSpPr>
            <a:spLocks noChangeArrowheads="1"/>
          </p:cNvSpPr>
          <p:nvPr/>
        </p:nvSpPr>
        <p:spPr bwMode="auto">
          <a:xfrm>
            <a:off x="190500" y="914400"/>
            <a:ext cx="4914900" cy="49530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/>
        </p:spPr>
        <p:txBody>
          <a:bodyPr wrap="none" lIns="180000" tIns="90000" bIns="90000" anchor="ctr"/>
          <a:lstStyle/>
          <a:p>
            <a:pPr algn="ctr"/>
            <a:endParaRPr lang="en-US" altLang="en-US" sz="1600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1730375" y="2705100"/>
            <a:ext cx="0" cy="10795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>
            <a:off x="1098550" y="2571750"/>
            <a:ext cx="3713163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V="1">
            <a:off x="1090613" y="2314575"/>
            <a:ext cx="295275" cy="2825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>
            <a:off x="1397000" y="2314575"/>
            <a:ext cx="306388" cy="1079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29" name="Line 57"/>
          <p:cNvSpPr>
            <a:spLocks noChangeShapeType="1"/>
          </p:cNvSpPr>
          <p:nvPr/>
        </p:nvSpPr>
        <p:spPr bwMode="auto">
          <a:xfrm>
            <a:off x="1714500" y="2425700"/>
            <a:ext cx="317500" cy="650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0" name="Line 58"/>
          <p:cNvSpPr>
            <a:spLocks noChangeShapeType="1"/>
          </p:cNvSpPr>
          <p:nvPr/>
        </p:nvSpPr>
        <p:spPr bwMode="auto">
          <a:xfrm>
            <a:off x="2043113" y="2490788"/>
            <a:ext cx="284162" cy="12541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2327275" y="2616200"/>
            <a:ext cx="1270000" cy="3603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3608388" y="2976563"/>
            <a:ext cx="1203325" cy="3698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>
            <a:off x="1085850" y="2568575"/>
            <a:ext cx="650875" cy="18415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>
            <a:off x="1168400" y="2547938"/>
            <a:ext cx="239713" cy="49212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>
            <a:off x="1414463" y="2603500"/>
            <a:ext cx="336550" cy="15875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6" name="Line 64"/>
          <p:cNvSpPr>
            <a:spLocks noChangeShapeType="1"/>
          </p:cNvSpPr>
          <p:nvPr/>
        </p:nvSpPr>
        <p:spPr bwMode="auto">
          <a:xfrm>
            <a:off x="1757363" y="2762250"/>
            <a:ext cx="593725" cy="2921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7" name="Line 65"/>
          <p:cNvSpPr>
            <a:spLocks noChangeShapeType="1"/>
          </p:cNvSpPr>
          <p:nvPr/>
        </p:nvSpPr>
        <p:spPr bwMode="auto">
          <a:xfrm>
            <a:off x="1100138" y="2578100"/>
            <a:ext cx="314325" cy="5080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8" name="Line 66"/>
          <p:cNvSpPr>
            <a:spLocks noChangeShapeType="1"/>
          </p:cNvSpPr>
          <p:nvPr/>
        </p:nvSpPr>
        <p:spPr bwMode="auto">
          <a:xfrm>
            <a:off x="1422400" y="2641600"/>
            <a:ext cx="1563688" cy="73660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39" name="Line 67"/>
          <p:cNvSpPr>
            <a:spLocks noChangeShapeType="1"/>
          </p:cNvSpPr>
          <p:nvPr/>
        </p:nvSpPr>
        <p:spPr bwMode="auto">
          <a:xfrm>
            <a:off x="2994025" y="3378200"/>
            <a:ext cx="1828800" cy="87630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0" name="Line 68"/>
          <p:cNvSpPr>
            <a:spLocks noChangeShapeType="1"/>
          </p:cNvSpPr>
          <p:nvPr/>
        </p:nvSpPr>
        <p:spPr bwMode="auto">
          <a:xfrm>
            <a:off x="1093788" y="2127250"/>
            <a:ext cx="0" cy="2362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1" name="Line 69"/>
          <p:cNvSpPr>
            <a:spLocks noChangeShapeType="1"/>
          </p:cNvSpPr>
          <p:nvPr/>
        </p:nvSpPr>
        <p:spPr bwMode="auto">
          <a:xfrm>
            <a:off x="1085850" y="4495800"/>
            <a:ext cx="37369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2" name="Line 70"/>
          <p:cNvSpPr>
            <a:spLocks noChangeShapeType="1"/>
          </p:cNvSpPr>
          <p:nvPr/>
        </p:nvSpPr>
        <p:spPr bwMode="auto">
          <a:xfrm>
            <a:off x="979488" y="435610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>
            <a:off x="979488" y="419735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4" name="Line 72"/>
          <p:cNvSpPr>
            <a:spLocks noChangeShapeType="1"/>
          </p:cNvSpPr>
          <p:nvPr/>
        </p:nvSpPr>
        <p:spPr bwMode="auto">
          <a:xfrm>
            <a:off x="979488" y="212725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5" name="Line 73"/>
          <p:cNvSpPr>
            <a:spLocks noChangeShapeType="1"/>
          </p:cNvSpPr>
          <p:nvPr/>
        </p:nvSpPr>
        <p:spPr bwMode="auto">
          <a:xfrm>
            <a:off x="979488" y="229235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979488" y="242570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7" name="Line 75"/>
          <p:cNvSpPr>
            <a:spLocks noChangeShapeType="1"/>
          </p:cNvSpPr>
          <p:nvPr/>
        </p:nvSpPr>
        <p:spPr bwMode="auto">
          <a:xfrm>
            <a:off x="979488" y="257175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979488" y="273050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979488" y="287020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979488" y="302260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979488" y="316865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979488" y="332105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979488" y="346710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979488" y="361315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979488" y="375920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979488" y="391160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979488" y="4057650"/>
            <a:ext cx="114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1093788" y="44704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1400175" y="44958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60" name="Line 88"/>
          <p:cNvSpPr>
            <a:spLocks noChangeShapeType="1"/>
          </p:cNvSpPr>
          <p:nvPr/>
        </p:nvSpPr>
        <p:spPr bwMode="auto">
          <a:xfrm>
            <a:off x="1714500" y="44958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2028825" y="44958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2343150" y="44958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2971800" y="44958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3586163" y="44958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4222750" y="44958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4822825" y="4495800"/>
            <a:ext cx="0" cy="107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67" name="Rectangle 95"/>
          <p:cNvSpPr>
            <a:spLocks noChangeArrowheads="1"/>
          </p:cNvSpPr>
          <p:nvPr/>
        </p:nvSpPr>
        <p:spPr bwMode="auto">
          <a:xfrm>
            <a:off x="2019300" y="2466975"/>
            <a:ext cx="61913" cy="53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68" name="Rectangle 96"/>
          <p:cNvSpPr>
            <a:spLocks noChangeArrowheads="1"/>
          </p:cNvSpPr>
          <p:nvPr/>
        </p:nvSpPr>
        <p:spPr bwMode="auto">
          <a:xfrm>
            <a:off x="2298700" y="2595563"/>
            <a:ext cx="60325" cy="53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69" name="Rectangle 97"/>
          <p:cNvSpPr>
            <a:spLocks noChangeArrowheads="1"/>
          </p:cNvSpPr>
          <p:nvPr/>
        </p:nvSpPr>
        <p:spPr bwMode="auto">
          <a:xfrm>
            <a:off x="1687513" y="2405063"/>
            <a:ext cx="60325" cy="53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0" name="Rectangle 98"/>
          <p:cNvSpPr>
            <a:spLocks noChangeArrowheads="1"/>
          </p:cNvSpPr>
          <p:nvPr/>
        </p:nvSpPr>
        <p:spPr bwMode="auto">
          <a:xfrm>
            <a:off x="1376363" y="2295525"/>
            <a:ext cx="61912" cy="53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1" name="Rectangle 99"/>
          <p:cNvSpPr>
            <a:spLocks noChangeArrowheads="1"/>
          </p:cNvSpPr>
          <p:nvPr/>
        </p:nvSpPr>
        <p:spPr bwMode="auto">
          <a:xfrm>
            <a:off x="3579813" y="2957513"/>
            <a:ext cx="60325" cy="53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2" name="Rectangle 100"/>
          <p:cNvSpPr>
            <a:spLocks noChangeArrowheads="1"/>
          </p:cNvSpPr>
          <p:nvPr/>
        </p:nvSpPr>
        <p:spPr bwMode="auto">
          <a:xfrm>
            <a:off x="4795838" y="3328988"/>
            <a:ext cx="60325" cy="53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3" name="Rectangle 101"/>
          <p:cNvSpPr>
            <a:spLocks noChangeArrowheads="1"/>
          </p:cNvSpPr>
          <p:nvPr/>
        </p:nvSpPr>
        <p:spPr bwMode="auto">
          <a:xfrm>
            <a:off x="2303463" y="3033713"/>
            <a:ext cx="61912" cy="539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 flipV="1">
            <a:off x="1098550" y="2547938"/>
            <a:ext cx="80963" cy="47625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775" name="Oval 103"/>
          <p:cNvSpPr>
            <a:spLocks noChangeArrowheads="1"/>
          </p:cNvSpPr>
          <p:nvPr/>
        </p:nvSpPr>
        <p:spPr bwMode="auto">
          <a:xfrm>
            <a:off x="1398588" y="2571750"/>
            <a:ext cx="60325" cy="539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6" name="Oval 104"/>
          <p:cNvSpPr>
            <a:spLocks noChangeArrowheads="1"/>
          </p:cNvSpPr>
          <p:nvPr/>
        </p:nvSpPr>
        <p:spPr bwMode="auto">
          <a:xfrm>
            <a:off x="1698625" y="2733675"/>
            <a:ext cx="60325" cy="539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7" name="Oval 105"/>
          <p:cNvSpPr>
            <a:spLocks noChangeArrowheads="1"/>
          </p:cNvSpPr>
          <p:nvPr/>
        </p:nvSpPr>
        <p:spPr bwMode="auto">
          <a:xfrm>
            <a:off x="1066800" y="2543175"/>
            <a:ext cx="60325" cy="539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8" name="Oval 106"/>
          <p:cNvSpPr>
            <a:spLocks noChangeArrowheads="1"/>
          </p:cNvSpPr>
          <p:nvPr/>
        </p:nvSpPr>
        <p:spPr bwMode="auto">
          <a:xfrm>
            <a:off x="1136650" y="2519363"/>
            <a:ext cx="60325" cy="539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79" name="AutoShape 107"/>
          <p:cNvSpPr>
            <a:spLocks noChangeArrowheads="1"/>
          </p:cNvSpPr>
          <p:nvPr/>
        </p:nvSpPr>
        <p:spPr bwMode="auto">
          <a:xfrm>
            <a:off x="2952750" y="3343275"/>
            <a:ext cx="60325" cy="53975"/>
          </a:xfrm>
          <a:prstGeom prst="diamond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80" name="AutoShape 108"/>
          <p:cNvSpPr>
            <a:spLocks noChangeArrowheads="1"/>
          </p:cNvSpPr>
          <p:nvPr/>
        </p:nvSpPr>
        <p:spPr bwMode="auto">
          <a:xfrm>
            <a:off x="3568700" y="3638550"/>
            <a:ext cx="60325" cy="53975"/>
          </a:xfrm>
          <a:prstGeom prst="diamond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81" name="AutoShape 109"/>
          <p:cNvSpPr>
            <a:spLocks noChangeArrowheads="1"/>
          </p:cNvSpPr>
          <p:nvPr/>
        </p:nvSpPr>
        <p:spPr bwMode="auto">
          <a:xfrm>
            <a:off x="4795838" y="4224338"/>
            <a:ext cx="60325" cy="53975"/>
          </a:xfrm>
          <a:prstGeom prst="diamond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82" name="Text Box 110"/>
          <p:cNvSpPr txBox="1">
            <a:spLocks noChangeArrowheads="1"/>
          </p:cNvSpPr>
          <p:nvPr/>
        </p:nvSpPr>
        <p:spPr bwMode="auto">
          <a:xfrm>
            <a:off x="1036638" y="4614863"/>
            <a:ext cx="825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0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83" name="Text Box 111"/>
          <p:cNvSpPr txBox="1">
            <a:spLocks noChangeArrowheads="1"/>
          </p:cNvSpPr>
          <p:nvPr/>
        </p:nvSpPr>
        <p:spPr bwMode="auto">
          <a:xfrm>
            <a:off x="1357313" y="4614863"/>
            <a:ext cx="841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3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84" name="Text Box 112"/>
          <p:cNvSpPr txBox="1">
            <a:spLocks noChangeArrowheads="1"/>
          </p:cNvSpPr>
          <p:nvPr/>
        </p:nvSpPr>
        <p:spPr bwMode="auto">
          <a:xfrm>
            <a:off x="1666875" y="4614863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6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85" name="Text Box 113"/>
          <p:cNvSpPr txBox="1">
            <a:spLocks noChangeArrowheads="1"/>
          </p:cNvSpPr>
          <p:nvPr/>
        </p:nvSpPr>
        <p:spPr bwMode="auto">
          <a:xfrm>
            <a:off x="1984375" y="4614863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9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86" name="Text Box 114"/>
          <p:cNvSpPr txBox="1">
            <a:spLocks noChangeArrowheads="1"/>
          </p:cNvSpPr>
          <p:nvPr/>
        </p:nvSpPr>
        <p:spPr bwMode="auto">
          <a:xfrm>
            <a:off x="2247900" y="461486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12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87" name="Text Box 115"/>
          <p:cNvSpPr txBox="1">
            <a:spLocks noChangeArrowheads="1"/>
          </p:cNvSpPr>
          <p:nvPr/>
        </p:nvSpPr>
        <p:spPr bwMode="auto">
          <a:xfrm>
            <a:off x="2868613" y="461486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18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88" name="Text Box 116"/>
          <p:cNvSpPr txBox="1">
            <a:spLocks noChangeArrowheads="1"/>
          </p:cNvSpPr>
          <p:nvPr/>
        </p:nvSpPr>
        <p:spPr bwMode="auto">
          <a:xfrm>
            <a:off x="3502025" y="461486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24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89" name="Text Box 117"/>
          <p:cNvSpPr txBox="1">
            <a:spLocks noChangeArrowheads="1"/>
          </p:cNvSpPr>
          <p:nvPr/>
        </p:nvSpPr>
        <p:spPr bwMode="auto">
          <a:xfrm>
            <a:off x="4122738" y="461486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30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90" name="Text Box 118"/>
          <p:cNvSpPr txBox="1">
            <a:spLocks noChangeArrowheads="1"/>
          </p:cNvSpPr>
          <p:nvPr/>
        </p:nvSpPr>
        <p:spPr bwMode="auto">
          <a:xfrm>
            <a:off x="4733925" y="4614863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1200" b="1">
                <a:solidFill>
                  <a:schemeClr val="bg1"/>
                </a:solidFill>
              </a:rPr>
              <a:t>36</a:t>
            </a:r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284791" name="AutoShape 119"/>
          <p:cNvSpPr>
            <a:spLocks noChangeArrowheads="1"/>
          </p:cNvSpPr>
          <p:nvPr/>
        </p:nvSpPr>
        <p:spPr bwMode="auto">
          <a:xfrm>
            <a:off x="1982788" y="2895600"/>
            <a:ext cx="60325" cy="53975"/>
          </a:xfrm>
          <a:prstGeom prst="diamond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792" name="Text Box 120"/>
          <p:cNvSpPr txBox="1">
            <a:spLocks noChangeArrowheads="1"/>
          </p:cNvSpPr>
          <p:nvPr/>
        </p:nvSpPr>
        <p:spPr bwMode="auto">
          <a:xfrm>
            <a:off x="779463" y="4300538"/>
            <a:ext cx="1254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84793" name="Text Box 121"/>
          <p:cNvSpPr txBox="1">
            <a:spLocks noChangeArrowheads="1"/>
          </p:cNvSpPr>
          <p:nvPr/>
        </p:nvSpPr>
        <p:spPr bwMode="auto">
          <a:xfrm>
            <a:off x="779463" y="4138613"/>
            <a:ext cx="1254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84794" name="Text Box 122"/>
          <p:cNvSpPr txBox="1">
            <a:spLocks noChangeArrowheads="1"/>
          </p:cNvSpPr>
          <p:nvPr/>
        </p:nvSpPr>
        <p:spPr bwMode="auto">
          <a:xfrm>
            <a:off x="779463" y="3990975"/>
            <a:ext cx="1254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84795" name="Text Box 123"/>
          <p:cNvSpPr txBox="1">
            <a:spLocks noChangeArrowheads="1"/>
          </p:cNvSpPr>
          <p:nvPr/>
        </p:nvSpPr>
        <p:spPr bwMode="auto">
          <a:xfrm>
            <a:off x="779463" y="3843338"/>
            <a:ext cx="1254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84796" name="Text Box 124"/>
          <p:cNvSpPr txBox="1">
            <a:spLocks noChangeArrowheads="1"/>
          </p:cNvSpPr>
          <p:nvPr/>
        </p:nvSpPr>
        <p:spPr bwMode="auto">
          <a:xfrm>
            <a:off x="779463" y="3695700"/>
            <a:ext cx="1254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84797" name="Text Box 125"/>
          <p:cNvSpPr txBox="1">
            <a:spLocks noChangeArrowheads="1"/>
          </p:cNvSpPr>
          <p:nvPr/>
        </p:nvSpPr>
        <p:spPr bwMode="auto">
          <a:xfrm>
            <a:off x="779463" y="3552825"/>
            <a:ext cx="1254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84798" name="Text Box 126"/>
          <p:cNvSpPr txBox="1">
            <a:spLocks noChangeArrowheads="1"/>
          </p:cNvSpPr>
          <p:nvPr/>
        </p:nvSpPr>
        <p:spPr bwMode="auto">
          <a:xfrm>
            <a:off x="779463" y="3405188"/>
            <a:ext cx="1254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84799" name="Text Box 127"/>
          <p:cNvSpPr txBox="1">
            <a:spLocks noChangeArrowheads="1"/>
          </p:cNvSpPr>
          <p:nvPr/>
        </p:nvSpPr>
        <p:spPr bwMode="auto">
          <a:xfrm>
            <a:off x="779463" y="3257550"/>
            <a:ext cx="1254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84800" name="Text Box 128"/>
          <p:cNvSpPr txBox="1">
            <a:spLocks noChangeArrowheads="1"/>
          </p:cNvSpPr>
          <p:nvPr/>
        </p:nvSpPr>
        <p:spPr bwMode="auto">
          <a:xfrm>
            <a:off x="847725" y="3105150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4801" name="Text Box 129"/>
          <p:cNvSpPr txBox="1">
            <a:spLocks noChangeArrowheads="1"/>
          </p:cNvSpPr>
          <p:nvPr/>
        </p:nvSpPr>
        <p:spPr bwMode="auto">
          <a:xfrm>
            <a:off x="847725" y="2962275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4802" name="Text Box 130"/>
          <p:cNvSpPr txBox="1">
            <a:spLocks noChangeArrowheads="1"/>
          </p:cNvSpPr>
          <p:nvPr/>
        </p:nvSpPr>
        <p:spPr bwMode="auto">
          <a:xfrm>
            <a:off x="847725" y="2809875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4803" name="Text Box 131"/>
          <p:cNvSpPr txBox="1">
            <a:spLocks noChangeArrowheads="1"/>
          </p:cNvSpPr>
          <p:nvPr/>
        </p:nvSpPr>
        <p:spPr bwMode="auto">
          <a:xfrm>
            <a:off x="847725" y="2676525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4804" name="Text Box 132"/>
          <p:cNvSpPr txBox="1">
            <a:spLocks noChangeArrowheads="1"/>
          </p:cNvSpPr>
          <p:nvPr/>
        </p:nvSpPr>
        <p:spPr bwMode="auto">
          <a:xfrm>
            <a:off x="847725" y="2519363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84805" name="Text Box 133"/>
          <p:cNvSpPr txBox="1">
            <a:spLocks noChangeArrowheads="1"/>
          </p:cNvSpPr>
          <p:nvPr/>
        </p:nvSpPr>
        <p:spPr bwMode="auto">
          <a:xfrm>
            <a:off x="804863" y="2366963"/>
            <a:ext cx="1031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-2</a:t>
            </a:r>
          </a:p>
        </p:txBody>
      </p:sp>
      <p:sp>
        <p:nvSpPr>
          <p:cNvPr id="284806" name="Text Box 134"/>
          <p:cNvSpPr txBox="1">
            <a:spLocks noChangeArrowheads="1"/>
          </p:cNvSpPr>
          <p:nvPr/>
        </p:nvSpPr>
        <p:spPr bwMode="auto">
          <a:xfrm>
            <a:off x="804863" y="2214563"/>
            <a:ext cx="1031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-4</a:t>
            </a:r>
          </a:p>
        </p:txBody>
      </p:sp>
      <p:sp>
        <p:nvSpPr>
          <p:cNvPr id="284807" name="Text Box 135"/>
          <p:cNvSpPr txBox="1">
            <a:spLocks noChangeArrowheads="1"/>
          </p:cNvSpPr>
          <p:nvPr/>
        </p:nvSpPr>
        <p:spPr bwMode="auto">
          <a:xfrm>
            <a:off x="804863" y="2071688"/>
            <a:ext cx="1031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-6</a:t>
            </a:r>
          </a:p>
        </p:txBody>
      </p:sp>
      <p:sp>
        <p:nvSpPr>
          <p:cNvPr id="284808" name="Text Box 136"/>
          <p:cNvSpPr txBox="1">
            <a:spLocks noChangeArrowheads="1"/>
          </p:cNvSpPr>
          <p:nvPr/>
        </p:nvSpPr>
        <p:spPr bwMode="auto">
          <a:xfrm rot="-5368346">
            <a:off x="-658019" y="3056732"/>
            <a:ext cx="22526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Change From Week 0</a:t>
            </a:r>
          </a:p>
          <a:p>
            <a:pPr algn="ctr">
              <a:buClr>
                <a:schemeClr val="accent1"/>
              </a:buClr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ADAS-cog Score</a:t>
            </a:r>
          </a:p>
        </p:txBody>
      </p:sp>
      <p:sp>
        <p:nvSpPr>
          <p:cNvPr id="284809" name="Text Box 137"/>
          <p:cNvSpPr txBox="1">
            <a:spLocks noChangeArrowheads="1"/>
          </p:cNvSpPr>
          <p:nvPr/>
        </p:nvSpPr>
        <p:spPr bwMode="auto">
          <a:xfrm>
            <a:off x="2214563" y="4867275"/>
            <a:ext cx="13430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altLang="en-US" sz="1400" b="1">
                <a:solidFill>
                  <a:schemeClr val="bg1"/>
                </a:solidFill>
              </a:rPr>
              <a:t>Study Month</a:t>
            </a:r>
          </a:p>
        </p:txBody>
      </p:sp>
      <p:sp>
        <p:nvSpPr>
          <p:cNvPr id="284810" name="Line 138"/>
          <p:cNvSpPr>
            <a:spLocks noChangeShapeType="1"/>
          </p:cNvSpPr>
          <p:nvPr/>
        </p:nvSpPr>
        <p:spPr bwMode="auto">
          <a:xfrm>
            <a:off x="2284413" y="2967038"/>
            <a:ext cx="101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1" name="Line 139"/>
          <p:cNvSpPr>
            <a:spLocks noChangeShapeType="1"/>
          </p:cNvSpPr>
          <p:nvPr/>
        </p:nvSpPr>
        <p:spPr bwMode="auto">
          <a:xfrm>
            <a:off x="2286000" y="3148013"/>
            <a:ext cx="101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2" name="Line 140"/>
          <p:cNvSpPr>
            <a:spLocks noChangeShapeType="1"/>
          </p:cNvSpPr>
          <p:nvPr/>
        </p:nvSpPr>
        <p:spPr bwMode="auto">
          <a:xfrm>
            <a:off x="2336800" y="2967038"/>
            <a:ext cx="0" cy="1809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3" name="Line 141"/>
          <p:cNvSpPr>
            <a:spLocks noChangeShapeType="1"/>
          </p:cNvSpPr>
          <p:nvPr/>
        </p:nvSpPr>
        <p:spPr bwMode="auto">
          <a:xfrm>
            <a:off x="1679575" y="2700338"/>
            <a:ext cx="101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4" name="Line 142"/>
          <p:cNvSpPr>
            <a:spLocks noChangeShapeType="1"/>
          </p:cNvSpPr>
          <p:nvPr/>
        </p:nvSpPr>
        <p:spPr bwMode="auto">
          <a:xfrm>
            <a:off x="1679575" y="2819400"/>
            <a:ext cx="101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5" name="Line 143"/>
          <p:cNvSpPr>
            <a:spLocks noChangeShapeType="1"/>
          </p:cNvSpPr>
          <p:nvPr/>
        </p:nvSpPr>
        <p:spPr bwMode="auto">
          <a:xfrm>
            <a:off x="1374775" y="2566988"/>
            <a:ext cx="101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6" name="Line 144"/>
          <p:cNvSpPr>
            <a:spLocks noChangeShapeType="1"/>
          </p:cNvSpPr>
          <p:nvPr/>
        </p:nvSpPr>
        <p:spPr bwMode="auto">
          <a:xfrm>
            <a:off x="1376363" y="2628900"/>
            <a:ext cx="10318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7" name="Line 145"/>
          <p:cNvSpPr>
            <a:spLocks noChangeShapeType="1"/>
          </p:cNvSpPr>
          <p:nvPr/>
        </p:nvSpPr>
        <p:spPr bwMode="auto">
          <a:xfrm>
            <a:off x="1111250" y="2514600"/>
            <a:ext cx="101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8" name="Line 146"/>
          <p:cNvSpPr>
            <a:spLocks noChangeShapeType="1"/>
          </p:cNvSpPr>
          <p:nvPr/>
        </p:nvSpPr>
        <p:spPr bwMode="auto">
          <a:xfrm>
            <a:off x="1111250" y="2571750"/>
            <a:ext cx="101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19" name="Line 147"/>
          <p:cNvSpPr>
            <a:spLocks noChangeShapeType="1"/>
          </p:cNvSpPr>
          <p:nvPr/>
        </p:nvSpPr>
        <p:spPr bwMode="auto">
          <a:xfrm>
            <a:off x="1357313" y="2252663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0" name="Line 148"/>
          <p:cNvSpPr>
            <a:spLocks noChangeShapeType="1"/>
          </p:cNvSpPr>
          <p:nvPr/>
        </p:nvSpPr>
        <p:spPr bwMode="auto">
          <a:xfrm>
            <a:off x="1357313" y="2386013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1" name="Line 149"/>
          <p:cNvSpPr>
            <a:spLocks noChangeShapeType="1"/>
          </p:cNvSpPr>
          <p:nvPr/>
        </p:nvSpPr>
        <p:spPr bwMode="auto">
          <a:xfrm>
            <a:off x="1409700" y="2257425"/>
            <a:ext cx="0" cy="1254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2" name="Line 150"/>
          <p:cNvSpPr>
            <a:spLocks noChangeShapeType="1"/>
          </p:cNvSpPr>
          <p:nvPr/>
        </p:nvSpPr>
        <p:spPr bwMode="auto">
          <a:xfrm>
            <a:off x="1668463" y="238125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3" name="Line 151"/>
          <p:cNvSpPr>
            <a:spLocks noChangeShapeType="1"/>
          </p:cNvSpPr>
          <p:nvPr/>
        </p:nvSpPr>
        <p:spPr bwMode="auto">
          <a:xfrm>
            <a:off x="1668463" y="2486025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4" name="Line 152"/>
          <p:cNvSpPr>
            <a:spLocks noChangeShapeType="1"/>
          </p:cNvSpPr>
          <p:nvPr/>
        </p:nvSpPr>
        <p:spPr bwMode="auto">
          <a:xfrm>
            <a:off x="1719263" y="2386013"/>
            <a:ext cx="0" cy="904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5" name="Line 153"/>
          <p:cNvSpPr>
            <a:spLocks noChangeShapeType="1"/>
          </p:cNvSpPr>
          <p:nvPr/>
        </p:nvSpPr>
        <p:spPr bwMode="auto">
          <a:xfrm>
            <a:off x="2000250" y="2443163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6" name="Line 154"/>
          <p:cNvSpPr>
            <a:spLocks noChangeShapeType="1"/>
          </p:cNvSpPr>
          <p:nvPr/>
        </p:nvSpPr>
        <p:spPr bwMode="auto">
          <a:xfrm>
            <a:off x="2000250" y="2543175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7" name="Line 155"/>
          <p:cNvSpPr>
            <a:spLocks noChangeShapeType="1"/>
          </p:cNvSpPr>
          <p:nvPr/>
        </p:nvSpPr>
        <p:spPr bwMode="auto">
          <a:xfrm>
            <a:off x="2052638" y="2447925"/>
            <a:ext cx="0" cy="904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8" name="Line 156"/>
          <p:cNvSpPr>
            <a:spLocks noChangeShapeType="1"/>
          </p:cNvSpPr>
          <p:nvPr/>
        </p:nvSpPr>
        <p:spPr bwMode="auto">
          <a:xfrm>
            <a:off x="2273300" y="2547938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29" name="Line 157"/>
          <p:cNvSpPr>
            <a:spLocks noChangeShapeType="1"/>
          </p:cNvSpPr>
          <p:nvPr/>
        </p:nvSpPr>
        <p:spPr bwMode="auto">
          <a:xfrm>
            <a:off x="2273300" y="2681288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30" name="Line 158"/>
          <p:cNvSpPr>
            <a:spLocks noChangeShapeType="1"/>
          </p:cNvSpPr>
          <p:nvPr/>
        </p:nvSpPr>
        <p:spPr bwMode="auto">
          <a:xfrm>
            <a:off x="2325688" y="2552700"/>
            <a:ext cx="0" cy="1254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31" name="Line 159"/>
          <p:cNvSpPr>
            <a:spLocks noChangeShapeType="1"/>
          </p:cNvSpPr>
          <p:nvPr/>
        </p:nvSpPr>
        <p:spPr bwMode="auto">
          <a:xfrm>
            <a:off x="3554413" y="291465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32" name="Line 160"/>
          <p:cNvSpPr>
            <a:spLocks noChangeShapeType="1"/>
          </p:cNvSpPr>
          <p:nvPr/>
        </p:nvSpPr>
        <p:spPr bwMode="auto">
          <a:xfrm>
            <a:off x="3554413" y="304800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33" name="Line 161"/>
          <p:cNvSpPr>
            <a:spLocks noChangeShapeType="1"/>
          </p:cNvSpPr>
          <p:nvPr/>
        </p:nvSpPr>
        <p:spPr bwMode="auto">
          <a:xfrm>
            <a:off x="3605213" y="2919413"/>
            <a:ext cx="0" cy="1254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34" name="Line 162"/>
          <p:cNvSpPr>
            <a:spLocks noChangeShapeType="1"/>
          </p:cNvSpPr>
          <p:nvPr/>
        </p:nvSpPr>
        <p:spPr bwMode="auto">
          <a:xfrm>
            <a:off x="4775200" y="3286125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35" name="Line 163"/>
          <p:cNvSpPr>
            <a:spLocks noChangeShapeType="1"/>
          </p:cNvSpPr>
          <p:nvPr/>
        </p:nvSpPr>
        <p:spPr bwMode="auto">
          <a:xfrm>
            <a:off x="4775200" y="3419475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36" name="Line 164"/>
          <p:cNvSpPr>
            <a:spLocks noChangeShapeType="1"/>
          </p:cNvSpPr>
          <p:nvPr/>
        </p:nvSpPr>
        <p:spPr bwMode="auto">
          <a:xfrm>
            <a:off x="4827588" y="3290888"/>
            <a:ext cx="0" cy="1254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37" name="Rectangle 165"/>
          <p:cNvSpPr>
            <a:spLocks noChangeArrowheads="1"/>
          </p:cNvSpPr>
          <p:nvPr/>
        </p:nvSpPr>
        <p:spPr bwMode="auto">
          <a:xfrm>
            <a:off x="1350963" y="4267200"/>
            <a:ext cx="60325" cy="53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838" name="Oval 166"/>
          <p:cNvSpPr>
            <a:spLocks noChangeArrowheads="1"/>
          </p:cNvSpPr>
          <p:nvPr/>
        </p:nvSpPr>
        <p:spPr bwMode="auto">
          <a:xfrm>
            <a:off x="1350963" y="3733800"/>
            <a:ext cx="60325" cy="539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839" name="Rectangle 167"/>
          <p:cNvSpPr>
            <a:spLocks noChangeArrowheads="1"/>
          </p:cNvSpPr>
          <p:nvPr/>
        </p:nvSpPr>
        <p:spPr bwMode="auto">
          <a:xfrm>
            <a:off x="1350963" y="3924300"/>
            <a:ext cx="60325" cy="539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840" name="AutoShape 168"/>
          <p:cNvSpPr>
            <a:spLocks noChangeArrowheads="1"/>
          </p:cNvSpPr>
          <p:nvPr/>
        </p:nvSpPr>
        <p:spPr bwMode="auto">
          <a:xfrm>
            <a:off x="1350963" y="4095750"/>
            <a:ext cx="60325" cy="53975"/>
          </a:xfrm>
          <a:prstGeom prst="diamond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841" name="Text Box 169"/>
          <p:cNvSpPr txBox="1">
            <a:spLocks noChangeArrowheads="1"/>
          </p:cNvSpPr>
          <p:nvPr/>
        </p:nvSpPr>
        <p:spPr bwMode="auto">
          <a:xfrm>
            <a:off x="1487488" y="3690938"/>
            <a:ext cx="736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 dirty="0">
                <a:solidFill>
                  <a:schemeClr val="bg1"/>
                </a:solidFill>
              </a:rPr>
              <a:t>6-mo placebo</a:t>
            </a:r>
          </a:p>
        </p:txBody>
      </p:sp>
      <p:sp>
        <p:nvSpPr>
          <p:cNvPr id="284842" name="Text Box 170"/>
          <p:cNvSpPr txBox="1">
            <a:spLocks noChangeArrowheads="1"/>
          </p:cNvSpPr>
          <p:nvPr/>
        </p:nvSpPr>
        <p:spPr bwMode="auto">
          <a:xfrm>
            <a:off x="1482725" y="3876675"/>
            <a:ext cx="800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 dirty="0">
                <a:solidFill>
                  <a:schemeClr val="bg1"/>
                </a:solidFill>
              </a:rPr>
              <a:t>12-mo placebo</a:t>
            </a:r>
          </a:p>
        </p:txBody>
      </p:sp>
      <p:sp>
        <p:nvSpPr>
          <p:cNvPr id="284843" name="Text Box 171"/>
          <p:cNvSpPr txBox="1">
            <a:spLocks noChangeArrowheads="1"/>
          </p:cNvSpPr>
          <p:nvPr/>
        </p:nvSpPr>
        <p:spPr bwMode="auto">
          <a:xfrm>
            <a:off x="1487488" y="4048125"/>
            <a:ext cx="1149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Estimation of decline</a:t>
            </a:r>
          </a:p>
        </p:txBody>
      </p:sp>
      <p:sp>
        <p:nvSpPr>
          <p:cNvPr id="284844" name="Text Box 172"/>
          <p:cNvSpPr txBox="1">
            <a:spLocks noChangeArrowheads="1"/>
          </p:cNvSpPr>
          <p:nvPr/>
        </p:nvSpPr>
        <p:spPr bwMode="auto">
          <a:xfrm>
            <a:off x="1482725" y="4214813"/>
            <a:ext cx="1371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Galantamine 24-32/24 mg</a:t>
            </a:r>
          </a:p>
        </p:txBody>
      </p:sp>
      <p:sp>
        <p:nvSpPr>
          <p:cNvPr id="284845" name="Text Box 173"/>
          <p:cNvSpPr txBox="1">
            <a:spLocks noChangeArrowheads="1"/>
          </p:cNvSpPr>
          <p:nvPr/>
        </p:nvSpPr>
        <p:spPr bwMode="auto">
          <a:xfrm>
            <a:off x="1119036" y="5976127"/>
            <a:ext cx="3133165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1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Raskind</a:t>
            </a:r>
            <a:r>
              <a:rPr lang="en-GB" altLang="en-US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 MA, et al. </a:t>
            </a:r>
            <a:r>
              <a:rPr lang="en-GB" altLang="en-US" sz="1200" b="1" i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Arch Neurol</a:t>
            </a:r>
            <a:r>
              <a:rPr lang="en-GB" altLang="en-US" sz="12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. 2004</a:t>
            </a:r>
            <a:r>
              <a:rPr lang="en-GB" altLang="en-US" sz="1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GB" altLang="en-US" sz="1200" b="1" dirty="0">
              <a:solidFill>
                <a:srgbClr val="000000"/>
              </a:solidFill>
            </a:endParaRPr>
          </a:p>
        </p:txBody>
      </p:sp>
      <p:sp>
        <p:nvSpPr>
          <p:cNvPr id="284846" name="Line 174"/>
          <p:cNvSpPr>
            <a:spLocks noChangeShapeType="1"/>
          </p:cNvSpPr>
          <p:nvPr/>
        </p:nvSpPr>
        <p:spPr bwMode="auto">
          <a:xfrm>
            <a:off x="6569075" y="2609850"/>
            <a:ext cx="3160713" cy="1752600"/>
          </a:xfrm>
          <a:prstGeom prst="line">
            <a:avLst/>
          </a:prstGeom>
          <a:noFill/>
          <a:ln w="1905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847" name="Line 175"/>
          <p:cNvSpPr>
            <a:spLocks noChangeShapeType="1"/>
          </p:cNvSpPr>
          <p:nvPr/>
        </p:nvSpPr>
        <p:spPr bwMode="auto">
          <a:xfrm>
            <a:off x="6203950" y="2466975"/>
            <a:ext cx="354013" cy="133350"/>
          </a:xfrm>
          <a:prstGeom prst="line">
            <a:avLst/>
          </a:prstGeom>
          <a:noFill/>
          <a:ln w="1905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848" name="Line 176"/>
          <p:cNvSpPr>
            <a:spLocks noChangeShapeType="1"/>
          </p:cNvSpPr>
          <p:nvPr/>
        </p:nvSpPr>
        <p:spPr bwMode="auto">
          <a:xfrm>
            <a:off x="6330950" y="4146550"/>
            <a:ext cx="225425" cy="0"/>
          </a:xfrm>
          <a:prstGeom prst="line">
            <a:avLst/>
          </a:prstGeom>
          <a:noFill/>
          <a:ln w="22225">
            <a:solidFill>
              <a:srgbClr val="00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49" name="AutoShape 177"/>
          <p:cNvSpPr>
            <a:spLocks noChangeArrowheads="1"/>
          </p:cNvSpPr>
          <p:nvPr/>
        </p:nvSpPr>
        <p:spPr bwMode="auto">
          <a:xfrm>
            <a:off x="6399213" y="4089400"/>
            <a:ext cx="101600" cy="9048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 anchor="ctr"/>
          <a:lstStyle/>
          <a:p>
            <a:endParaRPr lang="en-US"/>
          </a:p>
        </p:txBody>
      </p:sp>
      <p:sp>
        <p:nvSpPr>
          <p:cNvPr id="284850" name="Line 178"/>
          <p:cNvSpPr>
            <a:spLocks noChangeShapeType="1"/>
          </p:cNvSpPr>
          <p:nvPr/>
        </p:nvSpPr>
        <p:spPr bwMode="auto">
          <a:xfrm>
            <a:off x="6330950" y="4338638"/>
            <a:ext cx="225425" cy="0"/>
          </a:xfrm>
          <a:prstGeom prst="line">
            <a:avLst/>
          </a:prstGeom>
          <a:noFill/>
          <a:ln w="2222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51" name="Line 179"/>
          <p:cNvSpPr>
            <a:spLocks noChangeShapeType="1"/>
          </p:cNvSpPr>
          <p:nvPr/>
        </p:nvSpPr>
        <p:spPr bwMode="auto">
          <a:xfrm>
            <a:off x="6330950" y="3944938"/>
            <a:ext cx="225425" cy="0"/>
          </a:xfrm>
          <a:prstGeom prst="line">
            <a:avLst/>
          </a:prstGeom>
          <a:noFill/>
          <a:ln w="222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284852" name="AutoShape 180"/>
          <p:cNvSpPr>
            <a:spLocks noChangeArrowheads="1"/>
          </p:cNvSpPr>
          <p:nvPr/>
        </p:nvSpPr>
        <p:spPr bwMode="auto">
          <a:xfrm>
            <a:off x="6394450" y="3902075"/>
            <a:ext cx="100013" cy="88900"/>
          </a:xfrm>
          <a:prstGeom prst="diamond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855" name="Text Box 183"/>
          <p:cNvSpPr txBox="1">
            <a:spLocks noChangeArrowheads="1"/>
          </p:cNvSpPr>
          <p:nvPr/>
        </p:nvSpPr>
        <p:spPr bwMode="auto">
          <a:xfrm>
            <a:off x="6611938" y="3871913"/>
            <a:ext cx="539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Donepezil</a:t>
            </a:r>
          </a:p>
        </p:txBody>
      </p:sp>
      <p:sp>
        <p:nvSpPr>
          <p:cNvPr id="284856" name="Text Box 184"/>
          <p:cNvSpPr txBox="1">
            <a:spLocks noChangeArrowheads="1"/>
          </p:cNvSpPr>
          <p:nvPr/>
        </p:nvSpPr>
        <p:spPr bwMode="auto">
          <a:xfrm>
            <a:off x="6611938" y="4064000"/>
            <a:ext cx="1276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Donepezil delayed start</a:t>
            </a:r>
          </a:p>
        </p:txBody>
      </p:sp>
      <p:sp>
        <p:nvSpPr>
          <p:cNvPr id="284857" name="Text Box 185"/>
          <p:cNvSpPr txBox="1">
            <a:spLocks noChangeArrowheads="1"/>
          </p:cNvSpPr>
          <p:nvPr/>
        </p:nvSpPr>
        <p:spPr bwMode="auto">
          <a:xfrm>
            <a:off x="6611938" y="4275138"/>
            <a:ext cx="984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Aft>
                <a:spcPct val="140000"/>
              </a:spcAft>
              <a:buClr>
                <a:schemeClr val="accent1"/>
              </a:buClr>
            </a:pPr>
            <a:r>
              <a:rPr lang="en-GB" altLang="en-US" sz="900" b="1">
                <a:solidFill>
                  <a:schemeClr val="bg1"/>
                </a:solidFill>
              </a:rPr>
              <a:t>Projected placebo</a:t>
            </a:r>
          </a:p>
        </p:txBody>
      </p:sp>
      <p:sp>
        <p:nvSpPr>
          <p:cNvPr id="284858" name="Text Box 186"/>
          <p:cNvSpPr txBox="1">
            <a:spLocks noChangeArrowheads="1"/>
          </p:cNvSpPr>
          <p:nvPr/>
        </p:nvSpPr>
        <p:spPr bwMode="auto">
          <a:xfrm>
            <a:off x="8763000" y="3144838"/>
            <a:ext cx="746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000" b="1" i="1">
                <a:solidFill>
                  <a:schemeClr val="bg1"/>
                </a:solidFill>
              </a:rPr>
              <a:t>P </a:t>
            </a:r>
            <a:r>
              <a:rPr lang="en-US" altLang="en-US" sz="1000" b="1">
                <a:solidFill>
                  <a:schemeClr val="bg1"/>
                </a:solidFill>
              </a:rPr>
              <a:t>= .057</a:t>
            </a:r>
          </a:p>
        </p:txBody>
      </p:sp>
      <p:sp>
        <p:nvSpPr>
          <p:cNvPr id="284859" name="Text Box 187"/>
          <p:cNvSpPr txBox="1">
            <a:spLocks noChangeArrowheads="1"/>
          </p:cNvSpPr>
          <p:nvPr/>
        </p:nvSpPr>
        <p:spPr bwMode="auto">
          <a:xfrm>
            <a:off x="8648700" y="2514600"/>
            <a:ext cx="7445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000" b="1">
                <a:solidFill>
                  <a:schemeClr val="bg1"/>
                </a:solidFill>
              </a:rPr>
              <a:t>Overall </a:t>
            </a:r>
          </a:p>
          <a:p>
            <a:pPr>
              <a:buClr>
                <a:schemeClr val="accent1"/>
              </a:buClr>
            </a:pPr>
            <a:r>
              <a:rPr lang="en-US" altLang="en-US" sz="1000" b="1" i="1">
                <a:solidFill>
                  <a:schemeClr val="bg1"/>
                </a:solidFill>
              </a:rPr>
              <a:t>P </a:t>
            </a:r>
            <a:r>
              <a:rPr lang="en-US" altLang="en-US" sz="1000" b="1">
                <a:solidFill>
                  <a:schemeClr val="bg1"/>
                </a:solidFill>
              </a:rPr>
              <a:t>= .004</a:t>
            </a:r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2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026"/>
          <p:cNvSpPr txBox="1">
            <a:spLocks noChangeArrowheads="1"/>
          </p:cNvSpPr>
          <p:nvPr/>
        </p:nvSpPr>
        <p:spPr bwMode="auto">
          <a:xfrm>
            <a:off x="182259" y="381001"/>
            <a:ext cx="999074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dementia medication </a:t>
            </a: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natural history of Alzheimer’s disease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593505"/>
              </p:ext>
            </p:extLst>
          </p:nvPr>
        </p:nvGraphicFramePr>
        <p:xfrm>
          <a:off x="495301" y="1981202"/>
          <a:ext cx="95059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975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413000" y="4495800"/>
            <a:ext cx="1797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Taking </a:t>
            </a:r>
            <a:r>
              <a:rPr lang="en-US" sz="1600" b="1" dirty="0" err="1">
                <a:solidFill>
                  <a:schemeClr val="bg1"/>
                </a:solidFill>
              </a:rPr>
              <a:t>ChEI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Never used </a:t>
            </a:r>
            <a:r>
              <a:rPr lang="en-US" sz="1600" b="1" dirty="0" err="1">
                <a:solidFill>
                  <a:schemeClr val="bg1"/>
                </a:solidFill>
              </a:rPr>
              <a:t>ChEI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803400" y="4695825"/>
            <a:ext cx="534988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803400" y="4924425"/>
            <a:ext cx="534988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Significant delay to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nursing home admission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1401763" y="1841500"/>
            <a:ext cx="8066087" cy="3657600"/>
          </a:xfrm>
          <a:custGeom>
            <a:avLst/>
            <a:gdLst>
              <a:gd name="T0" fmla="*/ 0 w 4516"/>
              <a:gd name="T1" fmla="*/ 0 h 2304"/>
              <a:gd name="T2" fmla="*/ 0 w 4516"/>
              <a:gd name="T3" fmla="*/ 2147483647 h 2304"/>
              <a:gd name="T4" fmla="*/ 2147483647 w 4516"/>
              <a:gd name="T5" fmla="*/ 2147483647 h 2304"/>
              <a:gd name="T6" fmla="*/ 0 60000 65536"/>
              <a:gd name="T7" fmla="*/ 0 60000 65536"/>
              <a:gd name="T8" fmla="*/ 0 60000 65536"/>
              <a:gd name="T9" fmla="*/ 0 w 4516"/>
              <a:gd name="T10" fmla="*/ 0 h 2304"/>
              <a:gd name="T11" fmla="*/ 4516 w 45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16" h="2304">
                <a:moveTo>
                  <a:pt x="0" y="0"/>
                </a:moveTo>
                <a:lnTo>
                  <a:pt x="0" y="2304"/>
                </a:lnTo>
                <a:lnTo>
                  <a:pt x="4516" y="2304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1852613" y="2454275"/>
            <a:ext cx="7002462" cy="2789238"/>
          </a:xfrm>
          <a:custGeom>
            <a:avLst/>
            <a:gdLst>
              <a:gd name="T0" fmla="*/ 0 w 3921"/>
              <a:gd name="T1" fmla="*/ 0 h 1757"/>
              <a:gd name="T2" fmla="*/ 2147483647 w 3921"/>
              <a:gd name="T3" fmla="*/ 2147483647 h 1757"/>
              <a:gd name="T4" fmla="*/ 2147483647 w 3921"/>
              <a:gd name="T5" fmla="*/ 2147483647 h 1757"/>
              <a:gd name="T6" fmla="*/ 2147483647 w 3921"/>
              <a:gd name="T7" fmla="*/ 2147483647 h 1757"/>
              <a:gd name="T8" fmla="*/ 2147483647 w 3921"/>
              <a:gd name="T9" fmla="*/ 2147483647 h 1757"/>
              <a:gd name="T10" fmla="*/ 2147483647 w 3921"/>
              <a:gd name="T11" fmla="*/ 2147483647 h 1757"/>
              <a:gd name="T12" fmla="*/ 2147483647 w 3921"/>
              <a:gd name="T13" fmla="*/ 2147483647 h 1757"/>
              <a:gd name="T14" fmla="*/ 2147483647 w 3921"/>
              <a:gd name="T15" fmla="*/ 2147483647 h 1757"/>
              <a:gd name="T16" fmla="*/ 2147483647 w 3921"/>
              <a:gd name="T17" fmla="*/ 2147483647 h 1757"/>
              <a:gd name="T18" fmla="*/ 2147483647 w 3921"/>
              <a:gd name="T19" fmla="*/ 2147483647 h 1757"/>
              <a:gd name="T20" fmla="*/ 2147483647 w 3921"/>
              <a:gd name="T21" fmla="*/ 2147483647 h 1757"/>
              <a:gd name="T22" fmla="*/ 2147483647 w 3921"/>
              <a:gd name="T23" fmla="*/ 2147483647 h 1757"/>
              <a:gd name="T24" fmla="*/ 2147483647 w 3921"/>
              <a:gd name="T25" fmla="*/ 2147483647 h 1757"/>
              <a:gd name="T26" fmla="*/ 2147483647 w 3921"/>
              <a:gd name="T27" fmla="*/ 2147483647 h 1757"/>
              <a:gd name="T28" fmla="*/ 2147483647 w 3921"/>
              <a:gd name="T29" fmla="*/ 2147483647 h 1757"/>
              <a:gd name="T30" fmla="*/ 2147483647 w 3921"/>
              <a:gd name="T31" fmla="*/ 2147483647 h 1757"/>
              <a:gd name="T32" fmla="*/ 2147483647 w 3921"/>
              <a:gd name="T33" fmla="*/ 2147483647 h 1757"/>
              <a:gd name="T34" fmla="*/ 2147483647 w 3921"/>
              <a:gd name="T35" fmla="*/ 2147483647 h 1757"/>
              <a:gd name="T36" fmla="*/ 2147483647 w 3921"/>
              <a:gd name="T37" fmla="*/ 2147483647 h 1757"/>
              <a:gd name="T38" fmla="*/ 2147483647 w 3921"/>
              <a:gd name="T39" fmla="*/ 2147483647 h 1757"/>
              <a:gd name="T40" fmla="*/ 2147483647 w 3921"/>
              <a:gd name="T41" fmla="*/ 2147483647 h 1757"/>
              <a:gd name="T42" fmla="*/ 2147483647 w 3921"/>
              <a:gd name="T43" fmla="*/ 2147483647 h 1757"/>
              <a:gd name="T44" fmla="*/ 2147483647 w 3921"/>
              <a:gd name="T45" fmla="*/ 2147483647 h 1757"/>
              <a:gd name="T46" fmla="*/ 2147483647 w 3921"/>
              <a:gd name="T47" fmla="*/ 2147483647 h 1757"/>
              <a:gd name="T48" fmla="*/ 2147483647 w 3921"/>
              <a:gd name="T49" fmla="*/ 2147483647 h 1757"/>
              <a:gd name="T50" fmla="*/ 2147483647 w 3921"/>
              <a:gd name="T51" fmla="*/ 2147483647 h 1757"/>
              <a:gd name="T52" fmla="*/ 2147483647 w 3921"/>
              <a:gd name="T53" fmla="*/ 2147483647 h 1757"/>
              <a:gd name="T54" fmla="*/ 2147483647 w 3921"/>
              <a:gd name="T55" fmla="*/ 2147483647 h 1757"/>
              <a:gd name="T56" fmla="*/ 2147483647 w 3921"/>
              <a:gd name="T57" fmla="*/ 2147483647 h 1757"/>
              <a:gd name="T58" fmla="*/ 2147483647 w 3921"/>
              <a:gd name="T59" fmla="*/ 2147483647 h 1757"/>
              <a:gd name="T60" fmla="*/ 2147483647 w 3921"/>
              <a:gd name="T61" fmla="*/ 2147483647 h 1757"/>
              <a:gd name="T62" fmla="*/ 2147483647 w 3921"/>
              <a:gd name="T63" fmla="*/ 2147483647 h 1757"/>
              <a:gd name="T64" fmla="*/ 2147483647 w 3921"/>
              <a:gd name="T65" fmla="*/ 2147483647 h 17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921"/>
              <a:gd name="T100" fmla="*/ 0 h 1757"/>
              <a:gd name="T101" fmla="*/ 3921 w 3921"/>
              <a:gd name="T102" fmla="*/ 1757 h 17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921" h="1757">
                <a:moveTo>
                  <a:pt x="0" y="0"/>
                </a:moveTo>
                <a:lnTo>
                  <a:pt x="77" y="40"/>
                </a:lnTo>
                <a:lnTo>
                  <a:pt x="185" y="41"/>
                </a:lnTo>
                <a:lnTo>
                  <a:pt x="185" y="62"/>
                </a:lnTo>
                <a:lnTo>
                  <a:pt x="242" y="62"/>
                </a:lnTo>
                <a:lnTo>
                  <a:pt x="293" y="115"/>
                </a:lnTo>
                <a:lnTo>
                  <a:pt x="415" y="117"/>
                </a:lnTo>
                <a:lnTo>
                  <a:pt x="619" y="177"/>
                </a:lnTo>
                <a:lnTo>
                  <a:pt x="756" y="261"/>
                </a:lnTo>
                <a:lnTo>
                  <a:pt x="778" y="261"/>
                </a:lnTo>
                <a:lnTo>
                  <a:pt x="878" y="321"/>
                </a:lnTo>
                <a:lnTo>
                  <a:pt x="917" y="371"/>
                </a:lnTo>
                <a:lnTo>
                  <a:pt x="917" y="431"/>
                </a:lnTo>
                <a:lnTo>
                  <a:pt x="933" y="451"/>
                </a:lnTo>
                <a:lnTo>
                  <a:pt x="965" y="482"/>
                </a:lnTo>
                <a:lnTo>
                  <a:pt x="1032" y="597"/>
                </a:lnTo>
                <a:lnTo>
                  <a:pt x="1056" y="599"/>
                </a:lnTo>
                <a:lnTo>
                  <a:pt x="1216" y="724"/>
                </a:lnTo>
                <a:lnTo>
                  <a:pt x="1262" y="722"/>
                </a:lnTo>
                <a:lnTo>
                  <a:pt x="1409" y="971"/>
                </a:lnTo>
                <a:lnTo>
                  <a:pt x="1471" y="971"/>
                </a:lnTo>
                <a:lnTo>
                  <a:pt x="1692" y="1145"/>
                </a:lnTo>
                <a:lnTo>
                  <a:pt x="2265" y="1145"/>
                </a:lnTo>
                <a:lnTo>
                  <a:pt x="2265" y="1221"/>
                </a:lnTo>
                <a:lnTo>
                  <a:pt x="2421" y="1221"/>
                </a:lnTo>
                <a:lnTo>
                  <a:pt x="2421" y="1303"/>
                </a:lnTo>
                <a:lnTo>
                  <a:pt x="2803" y="1307"/>
                </a:lnTo>
                <a:lnTo>
                  <a:pt x="2805" y="1432"/>
                </a:lnTo>
                <a:lnTo>
                  <a:pt x="3429" y="1433"/>
                </a:lnTo>
                <a:lnTo>
                  <a:pt x="3430" y="1601"/>
                </a:lnTo>
                <a:lnTo>
                  <a:pt x="3773" y="1601"/>
                </a:lnTo>
                <a:lnTo>
                  <a:pt x="3773" y="1757"/>
                </a:lnTo>
                <a:lnTo>
                  <a:pt x="3921" y="1756"/>
                </a:ln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1238250" y="5494338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1238250" y="1843088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397000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9471025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2405063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414713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424363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5432425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6442075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7451725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8459788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>
            <a:off x="1238250" y="4884738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1238250" y="4276725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1238250" y="3668713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>
            <a:off x="1238250" y="3059113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1238250" y="2451100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1335088" y="56959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0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933450" y="5380038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chemeClr val="accent1"/>
              </a:buClr>
            </a:pPr>
            <a:r>
              <a:rPr lang="en-GB" sz="1400" b="1"/>
              <a:t>0.0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300288" y="56959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12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314700" y="56959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24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321175" y="56959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36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5329238" y="56959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48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6335713" y="56959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60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350125" y="56959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72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8358188" y="56959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84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9364663" y="56959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400" b="1"/>
              <a:t>96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933450" y="4770438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chemeClr val="accent1"/>
              </a:buClr>
            </a:pPr>
            <a:r>
              <a:rPr lang="en-GB" sz="1400" b="1"/>
              <a:t>0.2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933450" y="4160838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chemeClr val="accent1"/>
              </a:buClr>
            </a:pPr>
            <a:r>
              <a:rPr lang="en-GB" sz="1400" b="1" dirty="0"/>
              <a:t>0.4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933450" y="3551238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chemeClr val="accent1"/>
              </a:buClr>
            </a:pPr>
            <a:r>
              <a:rPr lang="en-GB" sz="1400" b="1"/>
              <a:t>0.6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933450" y="2947988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chemeClr val="accent1"/>
              </a:buClr>
            </a:pPr>
            <a:r>
              <a:rPr lang="en-GB" sz="1400" b="1"/>
              <a:t>0.8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933450" y="2344738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chemeClr val="accent1"/>
              </a:buClr>
            </a:pPr>
            <a:r>
              <a:rPr lang="en-GB" sz="1400" b="1" dirty="0"/>
              <a:t>1.0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3159125" y="5973763"/>
            <a:ext cx="4576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600" b="1" dirty="0">
                <a:solidFill>
                  <a:schemeClr val="bg1"/>
                </a:solidFill>
              </a:rPr>
              <a:t>Time to nursing home admission (0-96 months)</a:t>
            </a:r>
          </a:p>
        </p:txBody>
      </p:sp>
      <p:sp>
        <p:nvSpPr>
          <p:cNvPr id="31784" name="Freeform 40"/>
          <p:cNvSpPr>
            <a:spLocks/>
          </p:cNvSpPr>
          <p:nvPr/>
        </p:nvSpPr>
        <p:spPr bwMode="auto">
          <a:xfrm>
            <a:off x="1874838" y="2471738"/>
            <a:ext cx="7597775" cy="641350"/>
          </a:xfrm>
          <a:custGeom>
            <a:avLst/>
            <a:gdLst>
              <a:gd name="T0" fmla="*/ 0 w 4254"/>
              <a:gd name="T1" fmla="*/ 2147483647 h 404"/>
              <a:gd name="T2" fmla="*/ 2147483647 w 4254"/>
              <a:gd name="T3" fmla="*/ 0 h 404"/>
              <a:gd name="T4" fmla="*/ 2147483647 w 4254"/>
              <a:gd name="T5" fmla="*/ 2147483647 h 404"/>
              <a:gd name="T6" fmla="*/ 2147483647 w 4254"/>
              <a:gd name="T7" fmla="*/ 2147483647 h 404"/>
              <a:gd name="T8" fmla="*/ 2147483647 w 4254"/>
              <a:gd name="T9" fmla="*/ 2147483647 h 404"/>
              <a:gd name="T10" fmla="*/ 2147483647 w 4254"/>
              <a:gd name="T11" fmla="*/ 2147483647 h 404"/>
              <a:gd name="T12" fmla="*/ 2147483647 w 4254"/>
              <a:gd name="T13" fmla="*/ 2147483647 h 404"/>
              <a:gd name="T14" fmla="*/ 2147483647 w 4254"/>
              <a:gd name="T15" fmla="*/ 2147483647 h 404"/>
              <a:gd name="T16" fmla="*/ 2147483647 w 4254"/>
              <a:gd name="T17" fmla="*/ 2147483647 h 404"/>
              <a:gd name="T18" fmla="*/ 2147483647 w 4254"/>
              <a:gd name="T19" fmla="*/ 2147483647 h 404"/>
              <a:gd name="T20" fmla="*/ 2147483647 w 4254"/>
              <a:gd name="T21" fmla="*/ 2147483647 h 404"/>
              <a:gd name="T22" fmla="*/ 2147483647 w 4254"/>
              <a:gd name="T23" fmla="*/ 2147483647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54"/>
              <a:gd name="T37" fmla="*/ 0 h 404"/>
              <a:gd name="T38" fmla="*/ 4254 w 4254"/>
              <a:gd name="T39" fmla="*/ 404 h 4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54" h="404">
                <a:moveTo>
                  <a:pt x="0" y="4"/>
                </a:moveTo>
                <a:lnTo>
                  <a:pt x="932" y="0"/>
                </a:lnTo>
                <a:lnTo>
                  <a:pt x="932" y="50"/>
                </a:lnTo>
                <a:lnTo>
                  <a:pt x="1098" y="52"/>
                </a:lnTo>
                <a:lnTo>
                  <a:pt x="1098" y="78"/>
                </a:lnTo>
                <a:lnTo>
                  <a:pt x="1326" y="82"/>
                </a:lnTo>
                <a:lnTo>
                  <a:pt x="1326" y="148"/>
                </a:lnTo>
                <a:lnTo>
                  <a:pt x="1364" y="148"/>
                </a:lnTo>
                <a:lnTo>
                  <a:pt x="1364" y="218"/>
                </a:lnTo>
                <a:lnTo>
                  <a:pt x="3070" y="224"/>
                </a:lnTo>
                <a:lnTo>
                  <a:pt x="3070" y="400"/>
                </a:lnTo>
                <a:lnTo>
                  <a:pt x="4254" y="404"/>
                </a:lnTo>
              </a:path>
            </a:pathLst>
          </a:cu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 rot="-5400000">
            <a:off x="-376237" y="3514725"/>
            <a:ext cx="1920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600" b="1" dirty="0">
                <a:solidFill>
                  <a:schemeClr val="bg1"/>
                </a:solidFill>
              </a:rPr>
              <a:t>Cumulative survival</a:t>
            </a:r>
          </a:p>
        </p:txBody>
      </p:sp>
      <p:sp>
        <p:nvSpPr>
          <p:cNvPr id="31786" name="Text Box 44"/>
          <p:cNvSpPr txBox="1">
            <a:spLocks noChangeArrowheads="1"/>
          </p:cNvSpPr>
          <p:nvPr/>
        </p:nvSpPr>
        <p:spPr bwMode="auto">
          <a:xfrm>
            <a:off x="6326188" y="2100263"/>
            <a:ext cx="1136506" cy="4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90000" bIns="90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1600" i="1" dirty="0">
                <a:solidFill>
                  <a:schemeClr val="bg1"/>
                </a:solidFill>
              </a:rPr>
              <a:t>p</a:t>
            </a:r>
            <a:r>
              <a:rPr lang="en-US" sz="1600" dirty="0" smtClean="0">
                <a:solidFill>
                  <a:schemeClr val="bg1"/>
                </a:solidFill>
              </a:rPr>
              <a:t>=0.004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31787" name="Text Box 45"/>
          <p:cNvSpPr txBox="1">
            <a:spLocks noChangeArrowheads="1"/>
          </p:cNvSpPr>
          <p:nvPr/>
        </p:nvSpPr>
        <p:spPr bwMode="auto">
          <a:xfrm>
            <a:off x="5219700" y="6538119"/>
            <a:ext cx="4795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i="1" dirty="0">
                <a:solidFill>
                  <a:srgbClr val="000000"/>
                </a:solidFill>
              </a:rPr>
              <a:t>Lopez OL, et al. J </a:t>
            </a:r>
            <a:r>
              <a:rPr lang="en-US" sz="1200" b="1" i="1" dirty="0" err="1">
                <a:solidFill>
                  <a:srgbClr val="000000"/>
                </a:solidFill>
              </a:rPr>
              <a:t>Neurol</a:t>
            </a:r>
            <a:r>
              <a:rPr lang="en-US" sz="1200" b="1" i="1" dirty="0">
                <a:solidFill>
                  <a:srgbClr val="000000"/>
                </a:solidFill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</a:rPr>
              <a:t>Neurosurg</a:t>
            </a:r>
            <a:r>
              <a:rPr lang="en-US" sz="1200" b="1" i="1" dirty="0">
                <a:solidFill>
                  <a:srgbClr val="000000"/>
                </a:solidFill>
              </a:rPr>
              <a:t> Psychiatry 2002;72:310-314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7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Line 2"/>
          <p:cNvSpPr>
            <a:spLocks noChangeShapeType="1"/>
          </p:cNvSpPr>
          <p:nvPr/>
        </p:nvSpPr>
        <p:spPr bwMode="auto">
          <a:xfrm flipH="1">
            <a:off x="1238250" y="5494338"/>
            <a:ext cx="16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1397000" y="549433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9471025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2293938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3189288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4087813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984750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5881688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6780213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8572500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1328738" y="5695950"/>
            <a:ext cx="111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0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2176463" y="5703888"/>
            <a:ext cx="222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12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3073400" y="5703888"/>
            <a:ext cx="222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24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3973513" y="5703888"/>
            <a:ext cx="222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36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4870450" y="5703888"/>
            <a:ext cx="220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48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5765800" y="5703888"/>
            <a:ext cx="220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60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6665913" y="5703888"/>
            <a:ext cx="2206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72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8459788" y="5703888"/>
            <a:ext cx="222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96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4085949" y="5973763"/>
            <a:ext cx="27358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death (0-96 months)</a:t>
            </a:r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7675563" y="550227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7561263" y="5703888"/>
            <a:ext cx="222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400" b="1"/>
              <a:t>84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2519363" y="4568825"/>
            <a:ext cx="18133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used </a:t>
            </a:r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76" name="Line 24"/>
          <p:cNvSpPr>
            <a:spLocks noChangeShapeType="1"/>
          </p:cNvSpPr>
          <p:nvPr/>
        </p:nvSpPr>
        <p:spPr bwMode="auto">
          <a:xfrm>
            <a:off x="1911350" y="476885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7" name="Freeform 25"/>
          <p:cNvSpPr>
            <a:spLocks/>
          </p:cNvSpPr>
          <p:nvPr/>
        </p:nvSpPr>
        <p:spPr bwMode="auto">
          <a:xfrm>
            <a:off x="1401763" y="1851025"/>
            <a:ext cx="8066087" cy="3649663"/>
          </a:xfrm>
          <a:custGeom>
            <a:avLst/>
            <a:gdLst>
              <a:gd name="T0" fmla="*/ 0 w 4516"/>
              <a:gd name="T1" fmla="*/ 0 h 2304"/>
              <a:gd name="T2" fmla="*/ 0 w 4516"/>
              <a:gd name="T3" fmla="*/ 2304 h 2304"/>
              <a:gd name="T4" fmla="*/ 4516 w 4516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16" h="2304">
                <a:moveTo>
                  <a:pt x="0" y="0"/>
                </a:moveTo>
                <a:lnTo>
                  <a:pt x="0" y="2304"/>
                </a:lnTo>
                <a:lnTo>
                  <a:pt x="4516" y="2304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78" name="Line 26"/>
          <p:cNvSpPr>
            <a:spLocks noChangeShapeType="1"/>
          </p:cNvSpPr>
          <p:nvPr/>
        </p:nvSpPr>
        <p:spPr bwMode="auto">
          <a:xfrm flipH="1">
            <a:off x="1238250" y="5495925"/>
            <a:ext cx="161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sp>
        <p:nvSpPr>
          <p:cNvPr id="177179" name="Rectangle 27"/>
          <p:cNvSpPr>
            <a:spLocks noGrp="1" noChangeArrowheads="1"/>
          </p:cNvSpPr>
          <p:nvPr>
            <p:ph type="title"/>
          </p:nvPr>
        </p:nvSpPr>
        <p:spPr>
          <a:xfrm>
            <a:off x="102819" y="152400"/>
            <a:ext cx="9982200" cy="114300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There is no association between cholinesterase inhibitors use and time </a:t>
            </a:r>
            <a:r>
              <a:rPr lang="en-US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to death</a:t>
            </a:r>
            <a:endParaRPr lang="en-GB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 rot="16200000">
            <a:off x="-369741" y="3513852"/>
            <a:ext cx="19396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survival</a:t>
            </a:r>
          </a:p>
        </p:txBody>
      </p:sp>
      <p:sp>
        <p:nvSpPr>
          <p:cNvPr id="177182" name="Freeform 30"/>
          <p:cNvSpPr>
            <a:spLocks/>
          </p:cNvSpPr>
          <p:nvPr/>
        </p:nvSpPr>
        <p:spPr bwMode="auto">
          <a:xfrm>
            <a:off x="1870075" y="2460625"/>
            <a:ext cx="6435725" cy="3008313"/>
          </a:xfrm>
          <a:custGeom>
            <a:avLst/>
            <a:gdLst>
              <a:gd name="T0" fmla="*/ 0 w 3604"/>
              <a:gd name="T1" fmla="*/ 0 h 1622"/>
              <a:gd name="T2" fmla="*/ 379 w 3604"/>
              <a:gd name="T3" fmla="*/ 9 h 1622"/>
              <a:gd name="T4" fmla="*/ 518 w 3604"/>
              <a:gd name="T5" fmla="*/ 77 h 1622"/>
              <a:gd name="T6" fmla="*/ 684 w 3604"/>
              <a:gd name="T7" fmla="*/ 77 h 1622"/>
              <a:gd name="T8" fmla="*/ 772 w 3604"/>
              <a:gd name="T9" fmla="*/ 132 h 1622"/>
              <a:gd name="T10" fmla="*/ 888 w 3604"/>
              <a:gd name="T11" fmla="*/ 134 h 1622"/>
              <a:gd name="T12" fmla="*/ 984 w 3604"/>
              <a:gd name="T13" fmla="*/ 197 h 1622"/>
              <a:gd name="T14" fmla="*/ 1176 w 3604"/>
              <a:gd name="T15" fmla="*/ 269 h 1622"/>
              <a:gd name="T16" fmla="*/ 1349 w 3604"/>
              <a:gd name="T17" fmla="*/ 394 h 1622"/>
              <a:gd name="T18" fmla="*/ 1413 w 3604"/>
              <a:gd name="T19" fmla="*/ 460 h 1622"/>
              <a:gd name="T20" fmla="*/ 1456 w 3604"/>
              <a:gd name="T21" fmla="*/ 478 h 1622"/>
              <a:gd name="T22" fmla="*/ 1540 w 3604"/>
              <a:gd name="T23" fmla="*/ 485 h 1622"/>
              <a:gd name="T24" fmla="*/ 1739 w 3604"/>
              <a:gd name="T25" fmla="*/ 713 h 1622"/>
              <a:gd name="T26" fmla="*/ 1771 w 3604"/>
              <a:gd name="T27" fmla="*/ 778 h 1622"/>
              <a:gd name="T28" fmla="*/ 1910 w 3604"/>
              <a:gd name="T29" fmla="*/ 780 h 1622"/>
              <a:gd name="T30" fmla="*/ 1953 w 3604"/>
              <a:gd name="T31" fmla="*/ 811 h 1622"/>
              <a:gd name="T32" fmla="*/ 2011 w 3604"/>
              <a:gd name="T33" fmla="*/ 811 h 1622"/>
              <a:gd name="T34" fmla="*/ 2061 w 3604"/>
              <a:gd name="T35" fmla="*/ 847 h 1622"/>
              <a:gd name="T36" fmla="*/ 2207 w 3604"/>
              <a:gd name="T37" fmla="*/ 847 h 1622"/>
              <a:gd name="T38" fmla="*/ 2255 w 3604"/>
              <a:gd name="T39" fmla="*/ 878 h 1622"/>
              <a:gd name="T40" fmla="*/ 2555 w 3604"/>
              <a:gd name="T41" fmla="*/ 878 h 1622"/>
              <a:gd name="T42" fmla="*/ 2555 w 3604"/>
              <a:gd name="T43" fmla="*/ 929 h 1622"/>
              <a:gd name="T44" fmla="*/ 2625 w 3604"/>
              <a:gd name="T45" fmla="*/ 929 h 1622"/>
              <a:gd name="T46" fmla="*/ 2680 w 3604"/>
              <a:gd name="T47" fmla="*/ 993 h 1622"/>
              <a:gd name="T48" fmla="*/ 2680 w 3604"/>
              <a:gd name="T49" fmla="*/ 1063 h 1622"/>
              <a:gd name="T50" fmla="*/ 2693 w 3604"/>
              <a:gd name="T51" fmla="*/ 1065 h 1622"/>
              <a:gd name="T52" fmla="*/ 2692 w 3604"/>
              <a:gd name="T53" fmla="*/ 1078 h 1622"/>
              <a:gd name="T54" fmla="*/ 2813 w 3604"/>
              <a:gd name="T55" fmla="*/ 1078 h 1622"/>
              <a:gd name="T56" fmla="*/ 2813 w 3604"/>
              <a:gd name="T57" fmla="*/ 1099 h 1622"/>
              <a:gd name="T58" fmla="*/ 2913 w 3604"/>
              <a:gd name="T59" fmla="*/ 1150 h 1622"/>
              <a:gd name="T60" fmla="*/ 2913 w 3604"/>
              <a:gd name="T61" fmla="*/ 1178 h 1622"/>
              <a:gd name="T62" fmla="*/ 3048 w 3604"/>
              <a:gd name="T63" fmla="*/ 1178 h 1622"/>
              <a:gd name="T64" fmla="*/ 3091 w 3604"/>
              <a:gd name="T65" fmla="*/ 1195 h 1622"/>
              <a:gd name="T66" fmla="*/ 3175 w 3604"/>
              <a:gd name="T67" fmla="*/ 1250 h 1622"/>
              <a:gd name="T68" fmla="*/ 3211 w 3604"/>
              <a:gd name="T69" fmla="*/ 1327 h 1622"/>
              <a:gd name="T70" fmla="*/ 3235 w 3604"/>
              <a:gd name="T71" fmla="*/ 1373 h 1622"/>
              <a:gd name="T72" fmla="*/ 3271 w 3604"/>
              <a:gd name="T73" fmla="*/ 1409 h 1622"/>
              <a:gd name="T74" fmla="*/ 3323 w 3604"/>
              <a:gd name="T75" fmla="*/ 1408 h 1622"/>
              <a:gd name="T76" fmla="*/ 3347 w 3604"/>
              <a:gd name="T77" fmla="*/ 1442 h 1622"/>
              <a:gd name="T78" fmla="*/ 3412 w 3604"/>
              <a:gd name="T79" fmla="*/ 1521 h 1622"/>
              <a:gd name="T80" fmla="*/ 3604 w 3604"/>
              <a:gd name="T81" fmla="*/ 1522 h 1622"/>
              <a:gd name="T82" fmla="*/ 3604 w 3604"/>
              <a:gd name="T83" fmla="*/ 162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04" h="1622">
                <a:moveTo>
                  <a:pt x="0" y="0"/>
                </a:moveTo>
                <a:lnTo>
                  <a:pt x="379" y="9"/>
                </a:lnTo>
                <a:lnTo>
                  <a:pt x="518" y="77"/>
                </a:lnTo>
                <a:lnTo>
                  <a:pt x="684" y="77"/>
                </a:lnTo>
                <a:lnTo>
                  <a:pt x="772" y="132"/>
                </a:lnTo>
                <a:lnTo>
                  <a:pt x="888" y="134"/>
                </a:lnTo>
                <a:lnTo>
                  <a:pt x="984" y="197"/>
                </a:lnTo>
                <a:lnTo>
                  <a:pt x="1176" y="269"/>
                </a:lnTo>
                <a:lnTo>
                  <a:pt x="1349" y="394"/>
                </a:lnTo>
                <a:lnTo>
                  <a:pt x="1413" y="460"/>
                </a:lnTo>
                <a:lnTo>
                  <a:pt x="1456" y="478"/>
                </a:lnTo>
                <a:lnTo>
                  <a:pt x="1540" y="485"/>
                </a:lnTo>
                <a:lnTo>
                  <a:pt x="1739" y="713"/>
                </a:lnTo>
                <a:lnTo>
                  <a:pt x="1771" y="778"/>
                </a:lnTo>
                <a:lnTo>
                  <a:pt x="1910" y="780"/>
                </a:lnTo>
                <a:lnTo>
                  <a:pt x="1953" y="811"/>
                </a:lnTo>
                <a:lnTo>
                  <a:pt x="2011" y="811"/>
                </a:lnTo>
                <a:lnTo>
                  <a:pt x="2061" y="847"/>
                </a:lnTo>
                <a:lnTo>
                  <a:pt x="2207" y="847"/>
                </a:lnTo>
                <a:lnTo>
                  <a:pt x="2255" y="878"/>
                </a:lnTo>
                <a:lnTo>
                  <a:pt x="2555" y="878"/>
                </a:lnTo>
                <a:lnTo>
                  <a:pt x="2555" y="929"/>
                </a:lnTo>
                <a:lnTo>
                  <a:pt x="2625" y="929"/>
                </a:lnTo>
                <a:lnTo>
                  <a:pt x="2680" y="993"/>
                </a:lnTo>
                <a:lnTo>
                  <a:pt x="2680" y="1063"/>
                </a:lnTo>
                <a:lnTo>
                  <a:pt x="2693" y="1065"/>
                </a:lnTo>
                <a:lnTo>
                  <a:pt x="2692" y="1078"/>
                </a:lnTo>
                <a:lnTo>
                  <a:pt x="2813" y="1078"/>
                </a:lnTo>
                <a:lnTo>
                  <a:pt x="2813" y="1099"/>
                </a:lnTo>
                <a:lnTo>
                  <a:pt x="2913" y="1150"/>
                </a:lnTo>
                <a:lnTo>
                  <a:pt x="2913" y="1178"/>
                </a:lnTo>
                <a:lnTo>
                  <a:pt x="3048" y="1178"/>
                </a:lnTo>
                <a:lnTo>
                  <a:pt x="3091" y="1195"/>
                </a:lnTo>
                <a:lnTo>
                  <a:pt x="3175" y="1250"/>
                </a:lnTo>
                <a:lnTo>
                  <a:pt x="3211" y="1327"/>
                </a:lnTo>
                <a:lnTo>
                  <a:pt x="3235" y="1373"/>
                </a:lnTo>
                <a:lnTo>
                  <a:pt x="3271" y="1409"/>
                </a:lnTo>
                <a:lnTo>
                  <a:pt x="3323" y="1408"/>
                </a:lnTo>
                <a:lnTo>
                  <a:pt x="3347" y="1442"/>
                </a:lnTo>
                <a:lnTo>
                  <a:pt x="3412" y="1521"/>
                </a:lnTo>
                <a:lnTo>
                  <a:pt x="3604" y="1522"/>
                </a:lnTo>
                <a:lnTo>
                  <a:pt x="3604" y="1622"/>
                </a:lnTo>
              </a:path>
            </a:pathLst>
          </a:custGeom>
          <a:noFill/>
          <a:ln w="381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90000" bIns="90000"/>
          <a:lstStyle/>
          <a:p>
            <a:endParaRPr lang="en-US"/>
          </a:p>
        </p:txBody>
      </p:sp>
      <p:grpSp>
        <p:nvGrpSpPr>
          <p:cNvPr id="177183" name="Group 31"/>
          <p:cNvGrpSpPr>
            <a:grpSpLocks/>
          </p:cNvGrpSpPr>
          <p:nvPr/>
        </p:nvGrpSpPr>
        <p:grpSpPr bwMode="auto">
          <a:xfrm>
            <a:off x="1187450" y="1844675"/>
            <a:ext cx="7402513" cy="3606800"/>
            <a:chOff x="660" y="1491"/>
            <a:chExt cx="4145" cy="1945"/>
          </a:xfrm>
        </p:grpSpPr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1070" y="3148"/>
              <a:ext cx="29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H="1">
              <a:off x="693" y="1491"/>
              <a:ext cx="9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90000" bIns="90000"/>
            <a:lstStyle/>
            <a:p>
              <a:endParaRPr lang="en-US"/>
            </a:p>
          </p:txBody>
        </p:sp>
        <p:sp>
          <p:nvSpPr>
            <p:cNvPr id="177186" name="Line 34"/>
            <p:cNvSpPr>
              <a:spLocks noChangeShapeType="1"/>
            </p:cNvSpPr>
            <p:nvPr/>
          </p:nvSpPr>
          <p:spPr bwMode="auto">
            <a:xfrm flipH="1">
              <a:off x="693" y="2805"/>
              <a:ext cx="9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90000" bIns="90000"/>
            <a:lstStyle/>
            <a:p>
              <a:endParaRPr lang="en-US"/>
            </a:p>
          </p:txBody>
        </p:sp>
        <p:sp>
          <p:nvSpPr>
            <p:cNvPr id="177187" name="Line 35"/>
            <p:cNvSpPr>
              <a:spLocks noChangeShapeType="1"/>
            </p:cNvSpPr>
            <p:nvPr/>
          </p:nvSpPr>
          <p:spPr bwMode="auto">
            <a:xfrm flipH="1">
              <a:off x="693" y="2476"/>
              <a:ext cx="9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90000" bIns="90000"/>
            <a:lstStyle/>
            <a:p>
              <a:endParaRPr lang="en-US"/>
            </a:p>
          </p:txBody>
        </p:sp>
        <p:sp>
          <p:nvSpPr>
            <p:cNvPr id="177188" name="Line 36"/>
            <p:cNvSpPr>
              <a:spLocks noChangeShapeType="1"/>
            </p:cNvSpPr>
            <p:nvPr/>
          </p:nvSpPr>
          <p:spPr bwMode="auto">
            <a:xfrm flipH="1">
              <a:off x="693" y="2148"/>
              <a:ext cx="9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90000" bIns="90000"/>
            <a:lstStyle/>
            <a:p>
              <a:endParaRPr lang="en-US"/>
            </a:p>
          </p:txBody>
        </p:sp>
        <p:sp>
          <p:nvSpPr>
            <p:cNvPr id="177189" name="Line 37"/>
            <p:cNvSpPr>
              <a:spLocks noChangeShapeType="1"/>
            </p:cNvSpPr>
            <p:nvPr/>
          </p:nvSpPr>
          <p:spPr bwMode="auto">
            <a:xfrm flipH="1">
              <a:off x="693" y="1819"/>
              <a:ext cx="9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90000" bIns="90000"/>
            <a:lstStyle/>
            <a:p>
              <a:endParaRPr lang="en-US"/>
            </a:p>
          </p:txBody>
        </p:sp>
        <p:sp>
          <p:nvSpPr>
            <p:cNvPr id="177190" name="Text Box 38"/>
            <p:cNvSpPr txBox="1">
              <a:spLocks noChangeArrowheads="1"/>
            </p:cNvSpPr>
            <p:nvPr/>
          </p:nvSpPr>
          <p:spPr bwMode="auto">
            <a:xfrm>
              <a:off x="660" y="1753"/>
              <a:ext cx="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buClr>
                  <a:schemeClr val="accent1"/>
                </a:buClr>
              </a:pPr>
              <a:endParaRPr lang="en-GB" altLang="en-US" sz="1400" b="1"/>
            </a:p>
          </p:txBody>
        </p:sp>
        <p:sp>
          <p:nvSpPr>
            <p:cNvPr id="177191" name="Freeform 39"/>
            <p:cNvSpPr>
              <a:spLocks/>
            </p:cNvSpPr>
            <p:nvPr/>
          </p:nvSpPr>
          <p:spPr bwMode="auto">
            <a:xfrm>
              <a:off x="1032" y="1818"/>
              <a:ext cx="3773" cy="1618"/>
            </a:xfrm>
            <a:custGeom>
              <a:avLst/>
              <a:gdLst>
                <a:gd name="T0" fmla="*/ 0 w 3773"/>
                <a:gd name="T1" fmla="*/ 0 h 1618"/>
                <a:gd name="T2" fmla="*/ 463 w 3773"/>
                <a:gd name="T3" fmla="*/ 3 h 1618"/>
                <a:gd name="T4" fmla="*/ 497 w 3773"/>
                <a:gd name="T5" fmla="*/ 21 h 1618"/>
                <a:gd name="T6" fmla="*/ 585 w 3773"/>
                <a:gd name="T7" fmla="*/ 22 h 1618"/>
                <a:gd name="T8" fmla="*/ 605 w 3773"/>
                <a:gd name="T9" fmla="*/ 38 h 1618"/>
                <a:gd name="T10" fmla="*/ 708 w 3773"/>
                <a:gd name="T11" fmla="*/ 38 h 1618"/>
                <a:gd name="T12" fmla="*/ 744 w 3773"/>
                <a:gd name="T13" fmla="*/ 55 h 1618"/>
                <a:gd name="T14" fmla="*/ 881 w 3773"/>
                <a:gd name="T15" fmla="*/ 57 h 1618"/>
                <a:gd name="T16" fmla="*/ 900 w 3773"/>
                <a:gd name="T17" fmla="*/ 96 h 1618"/>
                <a:gd name="T18" fmla="*/ 1070 w 3773"/>
                <a:gd name="T19" fmla="*/ 96 h 1618"/>
                <a:gd name="T20" fmla="*/ 1294 w 3773"/>
                <a:gd name="T21" fmla="*/ 238 h 1618"/>
                <a:gd name="T22" fmla="*/ 1399 w 3773"/>
                <a:gd name="T23" fmla="*/ 240 h 1618"/>
                <a:gd name="T24" fmla="*/ 1406 w 3773"/>
                <a:gd name="T25" fmla="*/ 298 h 1618"/>
                <a:gd name="T26" fmla="*/ 1656 w 3773"/>
                <a:gd name="T27" fmla="*/ 300 h 1618"/>
                <a:gd name="T28" fmla="*/ 1654 w 3773"/>
                <a:gd name="T29" fmla="*/ 381 h 1618"/>
                <a:gd name="T30" fmla="*/ 1881 w 3773"/>
                <a:gd name="T31" fmla="*/ 381 h 1618"/>
                <a:gd name="T32" fmla="*/ 1881 w 3773"/>
                <a:gd name="T33" fmla="*/ 423 h 1618"/>
                <a:gd name="T34" fmla="*/ 1937 w 3773"/>
                <a:gd name="T35" fmla="*/ 423 h 1618"/>
                <a:gd name="T36" fmla="*/ 1937 w 3773"/>
                <a:gd name="T37" fmla="*/ 473 h 1618"/>
                <a:gd name="T38" fmla="*/ 2330 w 3773"/>
                <a:gd name="T39" fmla="*/ 473 h 1618"/>
                <a:gd name="T40" fmla="*/ 2330 w 3773"/>
                <a:gd name="T41" fmla="*/ 538 h 1618"/>
                <a:gd name="T42" fmla="*/ 2553 w 3773"/>
                <a:gd name="T43" fmla="*/ 537 h 1618"/>
                <a:gd name="T44" fmla="*/ 2553 w 3773"/>
                <a:gd name="T45" fmla="*/ 610 h 1618"/>
                <a:gd name="T46" fmla="*/ 3773 w 3773"/>
                <a:gd name="T47" fmla="*/ 609 h 1618"/>
                <a:gd name="T48" fmla="*/ 3773 w 3773"/>
                <a:gd name="T49" fmla="*/ 1618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3" h="1618">
                  <a:moveTo>
                    <a:pt x="0" y="0"/>
                  </a:moveTo>
                  <a:lnTo>
                    <a:pt x="463" y="3"/>
                  </a:lnTo>
                  <a:lnTo>
                    <a:pt x="497" y="21"/>
                  </a:lnTo>
                  <a:lnTo>
                    <a:pt x="585" y="22"/>
                  </a:lnTo>
                  <a:lnTo>
                    <a:pt x="605" y="38"/>
                  </a:lnTo>
                  <a:lnTo>
                    <a:pt x="708" y="38"/>
                  </a:lnTo>
                  <a:lnTo>
                    <a:pt x="744" y="55"/>
                  </a:lnTo>
                  <a:lnTo>
                    <a:pt x="881" y="57"/>
                  </a:lnTo>
                  <a:lnTo>
                    <a:pt x="900" y="96"/>
                  </a:lnTo>
                  <a:lnTo>
                    <a:pt x="1070" y="96"/>
                  </a:lnTo>
                  <a:lnTo>
                    <a:pt x="1294" y="238"/>
                  </a:lnTo>
                  <a:lnTo>
                    <a:pt x="1399" y="240"/>
                  </a:lnTo>
                  <a:lnTo>
                    <a:pt x="1406" y="298"/>
                  </a:lnTo>
                  <a:lnTo>
                    <a:pt x="1656" y="300"/>
                  </a:lnTo>
                  <a:lnTo>
                    <a:pt x="1654" y="381"/>
                  </a:lnTo>
                  <a:lnTo>
                    <a:pt x="1881" y="381"/>
                  </a:lnTo>
                  <a:lnTo>
                    <a:pt x="1881" y="423"/>
                  </a:lnTo>
                  <a:lnTo>
                    <a:pt x="1937" y="423"/>
                  </a:lnTo>
                  <a:lnTo>
                    <a:pt x="1937" y="473"/>
                  </a:lnTo>
                  <a:lnTo>
                    <a:pt x="2330" y="473"/>
                  </a:lnTo>
                  <a:lnTo>
                    <a:pt x="2330" y="538"/>
                  </a:lnTo>
                  <a:lnTo>
                    <a:pt x="2553" y="537"/>
                  </a:lnTo>
                  <a:lnTo>
                    <a:pt x="2553" y="610"/>
                  </a:lnTo>
                  <a:lnTo>
                    <a:pt x="3773" y="609"/>
                  </a:lnTo>
                  <a:lnTo>
                    <a:pt x="3773" y="161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90000" bIns="90000"/>
            <a:lstStyle/>
            <a:p>
              <a:endParaRPr lang="en-US"/>
            </a:p>
          </p:txBody>
        </p:sp>
        <p:sp>
          <p:nvSpPr>
            <p:cNvPr id="177192" name="Line 40"/>
            <p:cNvSpPr>
              <a:spLocks noChangeShapeType="1"/>
            </p:cNvSpPr>
            <p:nvPr/>
          </p:nvSpPr>
          <p:spPr bwMode="auto">
            <a:xfrm flipH="1">
              <a:off x="693" y="3133"/>
              <a:ext cx="9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90000" bIns="90000"/>
            <a:lstStyle/>
            <a:p>
              <a:endParaRPr lang="en-US"/>
            </a:p>
          </p:txBody>
        </p:sp>
        <p:sp>
          <p:nvSpPr>
            <p:cNvPr id="177193" name="Text Box 41"/>
            <p:cNvSpPr txBox="1">
              <a:spLocks noChangeArrowheads="1"/>
            </p:cNvSpPr>
            <p:nvPr/>
          </p:nvSpPr>
          <p:spPr bwMode="auto">
            <a:xfrm>
              <a:off x="660" y="3065"/>
              <a:ext cx="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buClr>
                  <a:schemeClr val="accent1"/>
                </a:buClr>
              </a:pPr>
              <a:endParaRPr lang="en-GB" altLang="en-US" sz="1400" b="1"/>
            </a:p>
          </p:txBody>
        </p:sp>
        <p:sp>
          <p:nvSpPr>
            <p:cNvPr id="177194" name="Text Box 42"/>
            <p:cNvSpPr txBox="1">
              <a:spLocks noChangeArrowheads="1"/>
            </p:cNvSpPr>
            <p:nvPr/>
          </p:nvSpPr>
          <p:spPr bwMode="auto">
            <a:xfrm>
              <a:off x="660" y="2741"/>
              <a:ext cx="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buClr>
                  <a:schemeClr val="accent1"/>
                </a:buClr>
              </a:pPr>
              <a:endParaRPr lang="en-GB" altLang="en-US" sz="1400" b="1"/>
            </a:p>
          </p:txBody>
        </p:sp>
        <p:sp>
          <p:nvSpPr>
            <p:cNvPr id="177195" name="Text Box 43"/>
            <p:cNvSpPr txBox="1">
              <a:spLocks noChangeArrowheads="1"/>
            </p:cNvSpPr>
            <p:nvPr/>
          </p:nvSpPr>
          <p:spPr bwMode="auto">
            <a:xfrm>
              <a:off x="660" y="2407"/>
              <a:ext cx="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buClr>
                  <a:schemeClr val="accent1"/>
                </a:buClr>
              </a:pPr>
              <a:endParaRPr lang="en-GB" altLang="en-US" sz="1400" b="1"/>
            </a:p>
          </p:txBody>
        </p:sp>
        <p:sp>
          <p:nvSpPr>
            <p:cNvPr id="177196" name="Text Box 44"/>
            <p:cNvSpPr txBox="1">
              <a:spLocks noChangeArrowheads="1"/>
            </p:cNvSpPr>
            <p:nvPr/>
          </p:nvSpPr>
          <p:spPr bwMode="auto">
            <a:xfrm>
              <a:off x="660" y="2072"/>
              <a:ext cx="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buClr>
                  <a:schemeClr val="accent1"/>
                </a:buClr>
              </a:pPr>
              <a:endParaRPr lang="en-GB" altLang="en-US" sz="1400" b="1"/>
            </a:p>
          </p:txBody>
        </p:sp>
      </p:grpSp>
      <p:sp>
        <p:nvSpPr>
          <p:cNvPr id="177197" name="Text Box 45"/>
          <p:cNvSpPr txBox="1">
            <a:spLocks noChangeArrowheads="1"/>
          </p:cNvSpPr>
          <p:nvPr/>
        </p:nvSpPr>
        <p:spPr bwMode="auto">
          <a:xfrm>
            <a:off x="901700" y="5380038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GB" altLang="en-US" sz="1400" b="1"/>
              <a:t>0.0</a:t>
            </a:r>
          </a:p>
        </p:txBody>
      </p:sp>
      <p:sp>
        <p:nvSpPr>
          <p:cNvPr id="177198" name="Text Box 46"/>
          <p:cNvSpPr txBox="1">
            <a:spLocks noChangeArrowheads="1"/>
          </p:cNvSpPr>
          <p:nvPr/>
        </p:nvSpPr>
        <p:spPr bwMode="auto">
          <a:xfrm>
            <a:off x="901700" y="4770438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GB" altLang="en-US" sz="1400" b="1"/>
              <a:t>0.2</a:t>
            </a:r>
          </a:p>
        </p:txBody>
      </p:sp>
      <p:sp>
        <p:nvSpPr>
          <p:cNvPr id="177199" name="Text Box 47"/>
          <p:cNvSpPr txBox="1">
            <a:spLocks noChangeArrowheads="1"/>
          </p:cNvSpPr>
          <p:nvPr/>
        </p:nvSpPr>
        <p:spPr bwMode="auto">
          <a:xfrm>
            <a:off x="901700" y="4160838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GB" altLang="en-US" sz="1400" b="1"/>
              <a:t>0.4</a:t>
            </a:r>
          </a:p>
        </p:txBody>
      </p:sp>
      <p:sp>
        <p:nvSpPr>
          <p:cNvPr id="177200" name="Text Box 48"/>
          <p:cNvSpPr txBox="1">
            <a:spLocks noChangeArrowheads="1"/>
          </p:cNvSpPr>
          <p:nvPr/>
        </p:nvSpPr>
        <p:spPr bwMode="auto">
          <a:xfrm>
            <a:off x="901700" y="3551238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GB" altLang="en-US" sz="1400" b="1"/>
              <a:t>0.6</a:t>
            </a:r>
          </a:p>
        </p:txBody>
      </p:sp>
      <p:sp>
        <p:nvSpPr>
          <p:cNvPr id="177201" name="Text Box 49"/>
          <p:cNvSpPr txBox="1">
            <a:spLocks noChangeArrowheads="1"/>
          </p:cNvSpPr>
          <p:nvPr/>
        </p:nvSpPr>
        <p:spPr bwMode="auto">
          <a:xfrm>
            <a:off x="901700" y="2947988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GB" altLang="en-US" sz="1400" b="1" dirty="0"/>
              <a:t>0.8</a:t>
            </a:r>
          </a:p>
        </p:txBody>
      </p:sp>
      <p:sp>
        <p:nvSpPr>
          <p:cNvPr id="177202" name="Text Box 50"/>
          <p:cNvSpPr txBox="1">
            <a:spLocks noChangeArrowheads="1"/>
          </p:cNvSpPr>
          <p:nvPr/>
        </p:nvSpPr>
        <p:spPr bwMode="auto">
          <a:xfrm>
            <a:off x="901700" y="2344738"/>
            <a:ext cx="277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GB" altLang="en-US" sz="1400" b="1" dirty="0"/>
              <a:t>1.0</a:t>
            </a:r>
          </a:p>
        </p:txBody>
      </p:sp>
      <p:sp>
        <p:nvSpPr>
          <p:cNvPr id="177203" name="Text Box 51"/>
          <p:cNvSpPr txBox="1">
            <a:spLocks noChangeArrowheads="1"/>
          </p:cNvSpPr>
          <p:nvPr/>
        </p:nvSpPr>
        <p:spPr bwMode="auto">
          <a:xfrm>
            <a:off x="7207528" y="3939472"/>
            <a:ext cx="907277" cy="42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90000" bIns="9000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=0.07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205" name="Text Box 53"/>
          <p:cNvSpPr txBox="1">
            <a:spLocks noChangeArrowheads="1"/>
          </p:cNvSpPr>
          <p:nvPr/>
        </p:nvSpPr>
        <p:spPr bwMode="auto">
          <a:xfrm>
            <a:off x="5274469" y="6538119"/>
            <a:ext cx="4795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Lopez OL, et al. J </a:t>
            </a:r>
            <a:r>
              <a:rPr lang="en-US" altLang="en-US" sz="1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</a:t>
            </a:r>
            <a:r>
              <a:rPr lang="en-US" alt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Neurosurg</a:t>
            </a:r>
            <a:r>
              <a:rPr lang="en-US" altLang="en-US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Psychiatry 2002;72:310-314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5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90800"/>
            <a:ext cx="9258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Combination Therapy for Alzheimer’s disease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Prevalence of dementia in the </a:t>
            </a:r>
            <a:br>
              <a:rPr lang="en-US" sz="32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Cardiovascular Health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Study (CHS)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02731965"/>
              </p:ext>
            </p:extLst>
          </p:nvPr>
        </p:nvGraphicFramePr>
        <p:xfrm>
          <a:off x="952500" y="1785938"/>
          <a:ext cx="8661400" cy="453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6515100" y="6478489"/>
            <a:ext cx="3457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Fitzpatrick et al, JAGS 2004; 52: 195-204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683549" y="342941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19" y="228600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Memantine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+ Donepezil Combination in Moderate to Severe AD Study: </a:t>
            </a:r>
            <a:r>
              <a:rPr lang="en-US" sz="2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Severe Impairment Battery</a:t>
            </a:r>
          </a:p>
        </p:txBody>
      </p:sp>
      <p:grpSp>
        <p:nvGrpSpPr>
          <p:cNvPr id="361475" name="Group 3"/>
          <p:cNvGrpSpPr>
            <a:grpSpLocks/>
          </p:cNvGrpSpPr>
          <p:nvPr/>
        </p:nvGrpSpPr>
        <p:grpSpPr bwMode="auto">
          <a:xfrm>
            <a:off x="3379788" y="3011488"/>
            <a:ext cx="109537" cy="376237"/>
            <a:chOff x="576" y="2139"/>
            <a:chExt cx="62" cy="201"/>
          </a:xfrm>
        </p:grpSpPr>
        <p:sp>
          <p:nvSpPr>
            <p:cNvPr id="361476" name="Line 4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77" name="Line 5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78" name="Line 6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479" name="Group 7"/>
          <p:cNvGrpSpPr>
            <a:grpSpLocks/>
          </p:cNvGrpSpPr>
          <p:nvPr/>
        </p:nvGrpSpPr>
        <p:grpSpPr bwMode="auto">
          <a:xfrm>
            <a:off x="3379788" y="3598863"/>
            <a:ext cx="109537" cy="252412"/>
            <a:chOff x="576" y="2139"/>
            <a:chExt cx="62" cy="201"/>
          </a:xfrm>
        </p:grpSpPr>
        <p:sp>
          <p:nvSpPr>
            <p:cNvPr id="361480" name="Line 8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1" name="Line 9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2" name="Line 10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483" name="Group 11"/>
          <p:cNvGrpSpPr>
            <a:grpSpLocks/>
          </p:cNvGrpSpPr>
          <p:nvPr/>
        </p:nvGrpSpPr>
        <p:grpSpPr bwMode="auto">
          <a:xfrm>
            <a:off x="4060825" y="2779713"/>
            <a:ext cx="111125" cy="388937"/>
            <a:chOff x="576" y="2139"/>
            <a:chExt cx="62" cy="201"/>
          </a:xfrm>
        </p:grpSpPr>
        <p:sp>
          <p:nvSpPr>
            <p:cNvPr id="361484" name="Line 12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5" name="Line 13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6" name="Line 14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487" name="Group 15"/>
          <p:cNvGrpSpPr>
            <a:grpSpLocks/>
          </p:cNvGrpSpPr>
          <p:nvPr/>
        </p:nvGrpSpPr>
        <p:grpSpPr bwMode="auto">
          <a:xfrm>
            <a:off x="4060825" y="3394075"/>
            <a:ext cx="111125" cy="350838"/>
            <a:chOff x="576" y="2139"/>
            <a:chExt cx="62" cy="201"/>
          </a:xfrm>
        </p:grpSpPr>
        <p:sp>
          <p:nvSpPr>
            <p:cNvPr id="361488" name="Line 16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89" name="Line 17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90" name="Line 18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491" name="Group 19"/>
          <p:cNvGrpSpPr>
            <a:grpSpLocks/>
          </p:cNvGrpSpPr>
          <p:nvPr/>
        </p:nvGrpSpPr>
        <p:grpSpPr bwMode="auto">
          <a:xfrm>
            <a:off x="4718050" y="3651250"/>
            <a:ext cx="111125" cy="395288"/>
            <a:chOff x="576" y="2139"/>
            <a:chExt cx="62" cy="201"/>
          </a:xfrm>
        </p:grpSpPr>
        <p:sp>
          <p:nvSpPr>
            <p:cNvPr id="361492" name="Line 20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93" name="Line 21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94" name="Line 22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495" name="Group 23"/>
          <p:cNvGrpSpPr>
            <a:grpSpLocks/>
          </p:cNvGrpSpPr>
          <p:nvPr/>
        </p:nvGrpSpPr>
        <p:grpSpPr bwMode="auto">
          <a:xfrm>
            <a:off x="4718050" y="2470150"/>
            <a:ext cx="111125" cy="436563"/>
            <a:chOff x="576" y="2139"/>
            <a:chExt cx="62" cy="201"/>
          </a:xfrm>
        </p:grpSpPr>
        <p:sp>
          <p:nvSpPr>
            <p:cNvPr id="361496" name="Line 24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97" name="Line 25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498" name="Line 26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499" name="Group 27"/>
          <p:cNvGrpSpPr>
            <a:grpSpLocks/>
          </p:cNvGrpSpPr>
          <p:nvPr/>
        </p:nvGrpSpPr>
        <p:grpSpPr bwMode="auto">
          <a:xfrm>
            <a:off x="6065838" y="2870200"/>
            <a:ext cx="109537" cy="541338"/>
            <a:chOff x="576" y="2139"/>
            <a:chExt cx="62" cy="201"/>
          </a:xfrm>
        </p:grpSpPr>
        <p:sp>
          <p:nvSpPr>
            <p:cNvPr id="361500" name="Line 28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01" name="Line 29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02" name="Line 30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503" name="Group 31"/>
          <p:cNvGrpSpPr>
            <a:grpSpLocks/>
          </p:cNvGrpSpPr>
          <p:nvPr/>
        </p:nvGrpSpPr>
        <p:grpSpPr bwMode="auto">
          <a:xfrm>
            <a:off x="6065838" y="4032250"/>
            <a:ext cx="109537" cy="280988"/>
            <a:chOff x="576" y="2139"/>
            <a:chExt cx="62" cy="201"/>
          </a:xfrm>
        </p:grpSpPr>
        <p:sp>
          <p:nvSpPr>
            <p:cNvPr id="361504" name="Line 32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05" name="Line 33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06" name="Line 34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507" name="Group 35"/>
          <p:cNvGrpSpPr>
            <a:grpSpLocks/>
          </p:cNvGrpSpPr>
          <p:nvPr/>
        </p:nvGrpSpPr>
        <p:grpSpPr bwMode="auto">
          <a:xfrm>
            <a:off x="7408863" y="4467225"/>
            <a:ext cx="109537" cy="417513"/>
            <a:chOff x="576" y="2139"/>
            <a:chExt cx="62" cy="201"/>
          </a:xfrm>
        </p:grpSpPr>
        <p:sp>
          <p:nvSpPr>
            <p:cNvPr id="361508" name="Line 36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09" name="Line 37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10" name="Line 38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511" name="Group 39"/>
          <p:cNvGrpSpPr>
            <a:grpSpLocks/>
          </p:cNvGrpSpPr>
          <p:nvPr/>
        </p:nvGrpSpPr>
        <p:grpSpPr bwMode="auto">
          <a:xfrm>
            <a:off x="7408863" y="3089275"/>
            <a:ext cx="109537" cy="490538"/>
            <a:chOff x="576" y="2139"/>
            <a:chExt cx="62" cy="201"/>
          </a:xfrm>
        </p:grpSpPr>
        <p:sp>
          <p:nvSpPr>
            <p:cNvPr id="361512" name="Line 40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13" name="Line 41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14" name="Line 42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515" name="Group 43"/>
          <p:cNvGrpSpPr>
            <a:grpSpLocks/>
          </p:cNvGrpSpPr>
          <p:nvPr/>
        </p:nvGrpSpPr>
        <p:grpSpPr bwMode="auto">
          <a:xfrm>
            <a:off x="8001000" y="3149600"/>
            <a:ext cx="111125" cy="392113"/>
            <a:chOff x="576" y="2139"/>
            <a:chExt cx="62" cy="201"/>
          </a:xfrm>
        </p:grpSpPr>
        <p:sp>
          <p:nvSpPr>
            <p:cNvPr id="361516" name="Line 44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17" name="Line 45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18" name="Line 46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519" name="Group 47"/>
          <p:cNvGrpSpPr>
            <a:grpSpLocks/>
          </p:cNvGrpSpPr>
          <p:nvPr/>
        </p:nvGrpSpPr>
        <p:grpSpPr bwMode="auto">
          <a:xfrm>
            <a:off x="8001000" y="4460875"/>
            <a:ext cx="111125" cy="522288"/>
            <a:chOff x="576" y="2139"/>
            <a:chExt cx="62" cy="201"/>
          </a:xfrm>
        </p:grpSpPr>
        <p:sp>
          <p:nvSpPr>
            <p:cNvPr id="361520" name="Line 48"/>
            <p:cNvSpPr>
              <a:spLocks noChangeShapeType="1"/>
            </p:cNvSpPr>
            <p:nvPr/>
          </p:nvSpPr>
          <p:spPr bwMode="auto">
            <a:xfrm>
              <a:off x="607" y="2139"/>
              <a:ext cx="0" cy="2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21" name="Line 49"/>
            <p:cNvSpPr>
              <a:spLocks noChangeShapeType="1"/>
            </p:cNvSpPr>
            <p:nvPr/>
          </p:nvSpPr>
          <p:spPr bwMode="auto">
            <a:xfrm>
              <a:off x="576" y="2139"/>
              <a:ext cx="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522" name="Line 50"/>
            <p:cNvSpPr>
              <a:spLocks noChangeShapeType="1"/>
            </p:cNvSpPr>
            <p:nvPr/>
          </p:nvSpPr>
          <p:spPr bwMode="auto">
            <a:xfrm>
              <a:off x="576" y="2340"/>
              <a:ext cx="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6152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66217"/>
              </p:ext>
            </p:extLst>
          </p:nvPr>
        </p:nvGraphicFramePr>
        <p:xfrm>
          <a:off x="1572418" y="1763712"/>
          <a:ext cx="622458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37" name="Chart" r:id="rId4" imgW="6095872" imgH="4067265" progId="MSGraph.Chart.8">
                  <p:embed followColorScheme="full"/>
                </p:oleObj>
              </mc:Choice>
              <mc:Fallback>
                <p:oleObj name="Chart" r:id="rId4" imgW="6095872" imgH="40672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418" y="1763712"/>
                        <a:ext cx="6224588" cy="3798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524" name="Line 52"/>
          <p:cNvSpPr>
            <a:spLocks noChangeShapeType="1"/>
          </p:cNvSpPr>
          <p:nvPr/>
        </p:nvSpPr>
        <p:spPr bwMode="auto">
          <a:xfrm>
            <a:off x="2319338" y="3787775"/>
            <a:ext cx="5811837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1525" name="Line 53"/>
          <p:cNvSpPr>
            <a:spLocks noChangeShapeType="1"/>
          </p:cNvSpPr>
          <p:nvPr/>
        </p:nvSpPr>
        <p:spPr bwMode="auto">
          <a:xfrm flipH="1">
            <a:off x="2638425" y="5351462"/>
            <a:ext cx="0" cy="9207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26" name="Line 54"/>
          <p:cNvSpPr>
            <a:spLocks noChangeShapeType="1"/>
          </p:cNvSpPr>
          <p:nvPr/>
        </p:nvSpPr>
        <p:spPr bwMode="auto">
          <a:xfrm>
            <a:off x="3348038" y="5351463"/>
            <a:ext cx="3175" cy="88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27" name="Line 55"/>
          <p:cNvSpPr>
            <a:spLocks noChangeShapeType="1"/>
          </p:cNvSpPr>
          <p:nvPr/>
        </p:nvSpPr>
        <p:spPr bwMode="auto">
          <a:xfrm flipH="1">
            <a:off x="3995737" y="5351462"/>
            <a:ext cx="0" cy="9207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28" name="Line 56"/>
          <p:cNvSpPr>
            <a:spLocks noChangeShapeType="1"/>
          </p:cNvSpPr>
          <p:nvPr/>
        </p:nvSpPr>
        <p:spPr bwMode="auto">
          <a:xfrm>
            <a:off x="4695825" y="5351463"/>
            <a:ext cx="1588" cy="88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29" name="Line 57"/>
          <p:cNvSpPr>
            <a:spLocks noChangeShapeType="1"/>
          </p:cNvSpPr>
          <p:nvPr/>
        </p:nvSpPr>
        <p:spPr bwMode="auto">
          <a:xfrm>
            <a:off x="6037263" y="5351463"/>
            <a:ext cx="3175" cy="88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30" name="Line 58"/>
          <p:cNvSpPr>
            <a:spLocks noChangeShapeType="1"/>
          </p:cNvSpPr>
          <p:nvPr/>
        </p:nvSpPr>
        <p:spPr bwMode="auto">
          <a:xfrm>
            <a:off x="7410450" y="5351463"/>
            <a:ext cx="0" cy="88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31" name="Rectangle 59"/>
          <p:cNvSpPr>
            <a:spLocks noChangeArrowheads="1"/>
          </p:cNvSpPr>
          <p:nvPr/>
        </p:nvSpPr>
        <p:spPr bwMode="blackGray">
          <a:xfrm>
            <a:off x="7986713" y="3271838"/>
            <a:ext cx="141287" cy="127000"/>
          </a:xfrm>
          <a:prstGeom prst="rect">
            <a:avLst/>
          </a:prstGeom>
          <a:solidFill>
            <a:srgbClr val="99CCFF"/>
          </a:solidFill>
          <a:ln w="635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532" name="Oval 60"/>
          <p:cNvSpPr>
            <a:spLocks noChangeArrowheads="1"/>
          </p:cNvSpPr>
          <p:nvPr/>
        </p:nvSpPr>
        <p:spPr bwMode="blackGray">
          <a:xfrm>
            <a:off x="7966075" y="4651375"/>
            <a:ext cx="153988" cy="144463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533" name="Text Box 61"/>
          <p:cNvSpPr txBox="1">
            <a:spLocks noChangeArrowheads="1"/>
          </p:cNvSpPr>
          <p:nvPr/>
        </p:nvSpPr>
        <p:spPr bwMode="auto">
          <a:xfrm>
            <a:off x="1527175" y="5673725"/>
            <a:ext cx="4122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=</a:t>
            </a:r>
            <a:endParaRPr lang="en-GB" sz="1200" b="1" baseline="300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534" name="Line 62"/>
          <p:cNvSpPr>
            <a:spLocks noChangeShapeType="1"/>
          </p:cNvSpPr>
          <p:nvPr/>
        </p:nvSpPr>
        <p:spPr bwMode="auto">
          <a:xfrm>
            <a:off x="8091488" y="5351462"/>
            <a:ext cx="2381" cy="920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35" name="Line 63"/>
          <p:cNvSpPr>
            <a:spLocks noChangeShapeType="1"/>
          </p:cNvSpPr>
          <p:nvPr/>
        </p:nvSpPr>
        <p:spPr bwMode="auto">
          <a:xfrm>
            <a:off x="2428875" y="4992688"/>
            <a:ext cx="382588" cy="15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536" name="Rectangle 64"/>
          <p:cNvSpPr>
            <a:spLocks noChangeArrowheads="1"/>
          </p:cNvSpPr>
          <p:nvPr/>
        </p:nvSpPr>
        <p:spPr bwMode="auto">
          <a:xfrm>
            <a:off x="2888716" y="4875441"/>
            <a:ext cx="15080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chemeClr val="bg1"/>
                </a:solidFill>
              </a:rPr>
              <a:t>Placebo+Donepezil</a:t>
            </a:r>
            <a:endParaRPr lang="en-US" sz="1400" b="1" baseline="30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61537" name="Line 65"/>
          <p:cNvSpPr>
            <a:spLocks noChangeShapeType="1"/>
          </p:cNvSpPr>
          <p:nvPr/>
        </p:nvSpPr>
        <p:spPr bwMode="auto">
          <a:xfrm>
            <a:off x="2428875" y="4713288"/>
            <a:ext cx="382588" cy="1587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538" name="Rectangle 66"/>
          <p:cNvSpPr>
            <a:spLocks noChangeArrowheads="1"/>
          </p:cNvSpPr>
          <p:nvPr/>
        </p:nvSpPr>
        <p:spPr bwMode="auto">
          <a:xfrm>
            <a:off x="2559050" y="4659313"/>
            <a:ext cx="122238" cy="111125"/>
          </a:xfrm>
          <a:prstGeom prst="rect">
            <a:avLst/>
          </a:prstGeom>
          <a:solidFill>
            <a:srgbClr val="99CCFF"/>
          </a:solidFill>
          <a:ln w="14351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539" name="Rectangle 67"/>
          <p:cNvSpPr>
            <a:spLocks noChangeArrowheads="1"/>
          </p:cNvSpPr>
          <p:nvPr/>
        </p:nvSpPr>
        <p:spPr bwMode="auto">
          <a:xfrm>
            <a:off x="2888716" y="4616026"/>
            <a:ext cx="17857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 err="1">
                <a:solidFill>
                  <a:schemeClr val="bg1"/>
                </a:solidFill>
              </a:rPr>
              <a:t>Memantine+Donepezil</a:t>
            </a:r>
            <a:endParaRPr lang="en-US" sz="1400" b="1" baseline="30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61540" name="Oval 68"/>
          <p:cNvSpPr>
            <a:spLocks noChangeArrowheads="1"/>
          </p:cNvSpPr>
          <p:nvPr/>
        </p:nvSpPr>
        <p:spPr bwMode="auto">
          <a:xfrm flipV="1">
            <a:off x="2555875" y="4935538"/>
            <a:ext cx="130175" cy="1174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541" name="Rectangle 69"/>
          <p:cNvSpPr>
            <a:spLocks noChangeArrowheads="1"/>
          </p:cNvSpPr>
          <p:nvPr/>
        </p:nvSpPr>
        <p:spPr bwMode="auto">
          <a:xfrm>
            <a:off x="2588732" y="5443538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1542" name="Rectangle 70"/>
          <p:cNvSpPr>
            <a:spLocks noChangeArrowheads="1"/>
          </p:cNvSpPr>
          <p:nvPr/>
        </p:nvSpPr>
        <p:spPr bwMode="auto">
          <a:xfrm>
            <a:off x="3290407" y="5443538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1543" name="Rectangle 71"/>
          <p:cNvSpPr>
            <a:spLocks noChangeArrowheads="1"/>
          </p:cNvSpPr>
          <p:nvPr/>
        </p:nvSpPr>
        <p:spPr bwMode="auto">
          <a:xfrm>
            <a:off x="3936519" y="5443538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1544" name="Rectangle 72"/>
          <p:cNvSpPr>
            <a:spLocks noChangeArrowheads="1"/>
          </p:cNvSpPr>
          <p:nvPr/>
        </p:nvSpPr>
        <p:spPr bwMode="auto">
          <a:xfrm>
            <a:off x="4585326" y="5443538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61545" name="Rectangle 73"/>
          <p:cNvSpPr>
            <a:spLocks noChangeArrowheads="1"/>
          </p:cNvSpPr>
          <p:nvPr/>
        </p:nvSpPr>
        <p:spPr bwMode="auto">
          <a:xfrm>
            <a:off x="5926763" y="5443538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61546" name="Rectangle 74"/>
          <p:cNvSpPr>
            <a:spLocks noChangeArrowheads="1"/>
          </p:cNvSpPr>
          <p:nvPr/>
        </p:nvSpPr>
        <p:spPr bwMode="auto">
          <a:xfrm>
            <a:off x="4597936" y="5092244"/>
            <a:ext cx="1541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</a:rPr>
              <a:t>Treatment Week</a:t>
            </a:r>
          </a:p>
        </p:txBody>
      </p:sp>
      <p:sp>
        <p:nvSpPr>
          <p:cNvPr id="361547" name="Rectangle 75"/>
          <p:cNvSpPr>
            <a:spLocks noChangeArrowheads="1"/>
          </p:cNvSpPr>
          <p:nvPr/>
        </p:nvSpPr>
        <p:spPr bwMode="auto">
          <a:xfrm>
            <a:off x="7295189" y="5443538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61548" name="Rectangle 76"/>
          <p:cNvSpPr>
            <a:spLocks noChangeArrowheads="1"/>
          </p:cNvSpPr>
          <p:nvPr/>
        </p:nvSpPr>
        <p:spPr bwMode="auto">
          <a:xfrm rot="16200000">
            <a:off x="715963" y="3568700"/>
            <a:ext cx="1892300" cy="393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b" anchorCtr="1"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862013" algn="ctr"/>
              </a:tabLst>
            </a:pPr>
            <a:r>
              <a:rPr lang="en-US" sz="1400" b="1" dirty="0">
                <a:solidFill>
                  <a:schemeClr val="bg1"/>
                </a:solidFill>
              </a:rPr>
              <a:t>Mean Change From </a:t>
            </a:r>
          </a:p>
          <a:p>
            <a:pPr algn="ctr" eaLnBrk="0" hangingPunct="0">
              <a:lnSpc>
                <a:spcPct val="90000"/>
              </a:lnSpc>
              <a:tabLst>
                <a:tab pos="862013" algn="ctr"/>
              </a:tabLst>
            </a:pPr>
            <a:r>
              <a:rPr lang="en-US" sz="1400" b="1" dirty="0">
                <a:solidFill>
                  <a:schemeClr val="bg1"/>
                </a:solidFill>
              </a:rPr>
              <a:t>Baseline in SIB Score</a:t>
            </a:r>
          </a:p>
        </p:txBody>
      </p:sp>
      <p:sp>
        <p:nvSpPr>
          <p:cNvPr id="361549" name="Rectangle 77"/>
          <p:cNvSpPr>
            <a:spLocks noChangeArrowheads="1"/>
          </p:cNvSpPr>
          <p:nvPr/>
        </p:nvSpPr>
        <p:spPr bwMode="auto">
          <a:xfrm>
            <a:off x="7689362" y="5443538"/>
            <a:ext cx="7772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</a:rPr>
              <a:t>End Point</a:t>
            </a:r>
          </a:p>
        </p:txBody>
      </p:sp>
      <p:sp>
        <p:nvSpPr>
          <p:cNvPr id="361550" name="Line 78"/>
          <p:cNvSpPr>
            <a:spLocks noChangeShapeType="1"/>
          </p:cNvSpPr>
          <p:nvPr/>
        </p:nvSpPr>
        <p:spPr bwMode="auto">
          <a:xfrm>
            <a:off x="8711406" y="3848887"/>
            <a:ext cx="1588" cy="1533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51" name="Rectangle 79"/>
          <p:cNvSpPr>
            <a:spLocks noChangeArrowheads="1"/>
          </p:cNvSpPr>
          <p:nvPr/>
        </p:nvSpPr>
        <p:spPr bwMode="auto">
          <a:xfrm rot="5400000" flipH="1">
            <a:off x="8372990" y="2762836"/>
            <a:ext cx="1364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Improvement</a:t>
            </a:r>
          </a:p>
        </p:txBody>
      </p:sp>
      <p:sp>
        <p:nvSpPr>
          <p:cNvPr id="361552" name="Line 80"/>
          <p:cNvSpPr>
            <a:spLocks noChangeShapeType="1"/>
          </p:cNvSpPr>
          <p:nvPr/>
        </p:nvSpPr>
        <p:spPr bwMode="auto">
          <a:xfrm flipV="1">
            <a:off x="8702675" y="2274888"/>
            <a:ext cx="1588" cy="13239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53" name="Text Box 81"/>
          <p:cNvSpPr txBox="1">
            <a:spLocks noChangeArrowheads="1"/>
          </p:cNvSpPr>
          <p:nvPr/>
        </p:nvSpPr>
        <p:spPr bwMode="auto">
          <a:xfrm rot="5400000" flipH="1">
            <a:off x="8380877" y="4384467"/>
            <a:ext cx="1348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>
                <a:solidFill>
                  <a:schemeClr val="bg1"/>
                </a:solidFill>
              </a:rPr>
              <a:t>Deterioration</a:t>
            </a:r>
          </a:p>
        </p:txBody>
      </p:sp>
      <p:sp>
        <p:nvSpPr>
          <p:cNvPr id="361554" name="Text Box 82"/>
          <p:cNvSpPr txBox="1">
            <a:spLocks noChangeArrowheads="1"/>
          </p:cNvSpPr>
          <p:nvPr/>
        </p:nvSpPr>
        <p:spPr bwMode="auto">
          <a:xfrm>
            <a:off x="6743700" y="2133600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i="1">
                <a:cs typeface="Times New Roman" pitchFamily="18" charset="0"/>
              </a:rPr>
              <a:t>P&lt;</a:t>
            </a:r>
            <a:r>
              <a:rPr lang="en-GB" sz="1400" b="1">
                <a:cs typeface="Times New Roman" pitchFamily="18" charset="0"/>
              </a:rPr>
              <a:t>.001</a:t>
            </a:r>
            <a:endParaRPr lang="en-US" sz="1400" b="1">
              <a:cs typeface="Times New Roman" pitchFamily="18" charset="0"/>
            </a:endParaRPr>
          </a:p>
        </p:txBody>
      </p:sp>
      <p:sp>
        <p:nvSpPr>
          <p:cNvPr id="361555" name="Text Box 83"/>
          <p:cNvSpPr txBox="1">
            <a:spLocks noChangeArrowheads="1"/>
          </p:cNvSpPr>
          <p:nvPr/>
        </p:nvSpPr>
        <p:spPr bwMode="auto">
          <a:xfrm>
            <a:off x="7497763" y="2120900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i="1">
                <a:cs typeface="Times New Roman" pitchFamily="18" charset="0"/>
              </a:rPr>
              <a:t>P&lt;</a:t>
            </a:r>
            <a:r>
              <a:rPr lang="en-GB" sz="1400" b="1">
                <a:cs typeface="Times New Roman" pitchFamily="18" charset="0"/>
              </a:rPr>
              <a:t>.001</a:t>
            </a:r>
            <a:endParaRPr lang="en-US" sz="1400" b="1">
              <a:cs typeface="Times New Roman" pitchFamily="18" charset="0"/>
            </a:endParaRPr>
          </a:p>
        </p:txBody>
      </p:sp>
      <p:sp>
        <p:nvSpPr>
          <p:cNvPr id="361556" name="Text Box 84"/>
          <p:cNvSpPr txBox="1">
            <a:spLocks noChangeArrowheads="1"/>
          </p:cNvSpPr>
          <p:nvPr/>
        </p:nvSpPr>
        <p:spPr bwMode="auto">
          <a:xfrm>
            <a:off x="5516563" y="2120900"/>
            <a:ext cx="1150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i="1">
                <a:cs typeface="Times New Roman" pitchFamily="18" charset="0"/>
              </a:rPr>
              <a:t>P=</a:t>
            </a:r>
            <a:r>
              <a:rPr lang="en-GB" sz="1400" b="1">
                <a:cs typeface="Times New Roman" pitchFamily="18" charset="0"/>
              </a:rPr>
              <a:t>.006</a:t>
            </a:r>
            <a:endParaRPr lang="en-US" sz="1400" b="1">
              <a:cs typeface="Times New Roman" pitchFamily="18" charset="0"/>
            </a:endParaRPr>
          </a:p>
        </p:txBody>
      </p:sp>
      <p:sp>
        <p:nvSpPr>
          <p:cNvPr id="361557" name="Text Box 85"/>
          <p:cNvSpPr txBox="1">
            <a:spLocks noChangeArrowheads="1"/>
          </p:cNvSpPr>
          <p:nvPr/>
        </p:nvSpPr>
        <p:spPr bwMode="auto">
          <a:xfrm>
            <a:off x="4208463" y="2120900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i="1" dirty="0">
                <a:cs typeface="Times New Roman" pitchFamily="18" charset="0"/>
              </a:rPr>
              <a:t>P&lt;.</a:t>
            </a:r>
            <a:r>
              <a:rPr lang="en-GB" sz="1400" b="1" dirty="0">
                <a:cs typeface="Times New Roman" pitchFamily="18" charset="0"/>
              </a:rPr>
              <a:t>001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361558" name="Text Box 86"/>
          <p:cNvSpPr txBox="1">
            <a:spLocks noChangeArrowheads="1"/>
          </p:cNvSpPr>
          <p:nvPr/>
        </p:nvSpPr>
        <p:spPr bwMode="auto">
          <a:xfrm>
            <a:off x="3505200" y="21209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i="1">
                <a:cs typeface="Times New Roman" pitchFamily="18" charset="0"/>
              </a:rPr>
              <a:t>P=.</a:t>
            </a:r>
            <a:r>
              <a:rPr lang="en-GB" sz="1400" b="1">
                <a:cs typeface="Times New Roman" pitchFamily="18" charset="0"/>
              </a:rPr>
              <a:t>03</a:t>
            </a:r>
            <a:endParaRPr lang="en-US" sz="1400" b="1">
              <a:cs typeface="Times New Roman" pitchFamily="18" charset="0"/>
            </a:endParaRPr>
          </a:p>
        </p:txBody>
      </p:sp>
      <p:sp>
        <p:nvSpPr>
          <p:cNvPr id="361559" name="Text Box 87"/>
          <p:cNvSpPr txBox="1">
            <a:spLocks noChangeArrowheads="1"/>
          </p:cNvSpPr>
          <p:nvPr/>
        </p:nvSpPr>
        <p:spPr bwMode="auto">
          <a:xfrm>
            <a:off x="2774950" y="21209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i="1">
                <a:cs typeface="Times New Roman" pitchFamily="18" charset="0"/>
              </a:rPr>
              <a:t>P=.</a:t>
            </a:r>
            <a:r>
              <a:rPr lang="en-GB" sz="1400" b="1">
                <a:cs typeface="Times New Roman" pitchFamily="18" charset="0"/>
              </a:rPr>
              <a:t>06</a:t>
            </a:r>
            <a:endParaRPr lang="en-US" sz="1400" b="1">
              <a:cs typeface="Times New Roman" pitchFamily="18" charset="0"/>
            </a:endParaRPr>
          </a:p>
        </p:txBody>
      </p:sp>
      <p:sp>
        <p:nvSpPr>
          <p:cNvPr id="361560" name="Text Box 88"/>
          <p:cNvSpPr txBox="1">
            <a:spLocks noChangeArrowheads="1"/>
          </p:cNvSpPr>
          <p:nvPr/>
        </p:nvSpPr>
        <p:spPr bwMode="auto">
          <a:xfrm>
            <a:off x="2413891" y="5673725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</a:p>
        </p:txBody>
      </p:sp>
      <p:sp>
        <p:nvSpPr>
          <p:cNvPr id="361561" name="Text Box 89"/>
          <p:cNvSpPr txBox="1">
            <a:spLocks noChangeArrowheads="1"/>
          </p:cNvSpPr>
          <p:nvPr/>
        </p:nvSpPr>
        <p:spPr bwMode="auto">
          <a:xfrm>
            <a:off x="3119535" y="5673725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</a:p>
        </p:txBody>
      </p:sp>
      <p:sp>
        <p:nvSpPr>
          <p:cNvPr id="361562" name="Text Box 90"/>
          <p:cNvSpPr txBox="1">
            <a:spLocks noChangeArrowheads="1"/>
          </p:cNvSpPr>
          <p:nvPr/>
        </p:nvSpPr>
        <p:spPr bwMode="auto">
          <a:xfrm>
            <a:off x="3772791" y="5673725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</a:p>
        </p:txBody>
      </p:sp>
      <p:sp>
        <p:nvSpPr>
          <p:cNvPr id="361563" name="Text Box 91"/>
          <p:cNvSpPr txBox="1">
            <a:spLocks noChangeArrowheads="1"/>
          </p:cNvSpPr>
          <p:nvPr/>
        </p:nvSpPr>
        <p:spPr bwMode="auto">
          <a:xfrm>
            <a:off x="4465735" y="5673725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</a:p>
        </p:txBody>
      </p:sp>
      <p:sp>
        <p:nvSpPr>
          <p:cNvPr id="361564" name="Text Box 92"/>
          <p:cNvSpPr txBox="1">
            <a:spLocks noChangeArrowheads="1"/>
          </p:cNvSpPr>
          <p:nvPr/>
        </p:nvSpPr>
        <p:spPr bwMode="auto">
          <a:xfrm>
            <a:off x="5810347" y="5673725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</a:p>
        </p:txBody>
      </p:sp>
      <p:sp>
        <p:nvSpPr>
          <p:cNvPr id="361565" name="Text Box 93"/>
          <p:cNvSpPr txBox="1">
            <a:spLocks noChangeArrowheads="1"/>
          </p:cNvSpPr>
          <p:nvPr/>
        </p:nvSpPr>
        <p:spPr bwMode="auto">
          <a:xfrm>
            <a:off x="7185916" y="5673725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171</a:t>
            </a:r>
          </a:p>
        </p:txBody>
      </p:sp>
      <p:sp>
        <p:nvSpPr>
          <p:cNvPr id="361566" name="Text Box 94"/>
          <p:cNvSpPr txBox="1">
            <a:spLocks noChangeArrowheads="1"/>
          </p:cNvSpPr>
          <p:nvPr/>
        </p:nvSpPr>
        <p:spPr bwMode="auto">
          <a:xfrm>
            <a:off x="7867747" y="5673725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</a:p>
        </p:txBody>
      </p:sp>
      <p:sp>
        <p:nvSpPr>
          <p:cNvPr id="361567" name="Text Box 95"/>
          <p:cNvSpPr txBox="1">
            <a:spLocks noChangeArrowheads="1"/>
          </p:cNvSpPr>
          <p:nvPr/>
        </p:nvSpPr>
        <p:spPr bwMode="auto">
          <a:xfrm>
            <a:off x="1527175" y="5886450"/>
            <a:ext cx="4122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=</a:t>
            </a:r>
            <a:endParaRPr lang="en-GB" sz="12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568" name="Text Box 96"/>
          <p:cNvSpPr txBox="1">
            <a:spLocks noChangeArrowheads="1"/>
          </p:cNvSpPr>
          <p:nvPr/>
        </p:nvSpPr>
        <p:spPr bwMode="auto">
          <a:xfrm>
            <a:off x="2415479" y="5886450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</a:p>
        </p:txBody>
      </p:sp>
      <p:sp>
        <p:nvSpPr>
          <p:cNvPr id="361569" name="Text Box 97"/>
          <p:cNvSpPr txBox="1">
            <a:spLocks noChangeArrowheads="1"/>
          </p:cNvSpPr>
          <p:nvPr/>
        </p:nvSpPr>
        <p:spPr bwMode="auto">
          <a:xfrm>
            <a:off x="3121122" y="5886450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</a:t>
            </a:r>
          </a:p>
        </p:txBody>
      </p:sp>
      <p:sp>
        <p:nvSpPr>
          <p:cNvPr id="361570" name="Text Box 98"/>
          <p:cNvSpPr txBox="1">
            <a:spLocks noChangeArrowheads="1"/>
          </p:cNvSpPr>
          <p:nvPr/>
        </p:nvSpPr>
        <p:spPr bwMode="auto">
          <a:xfrm>
            <a:off x="3774379" y="5886450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</p:txBody>
      </p:sp>
      <p:sp>
        <p:nvSpPr>
          <p:cNvPr id="361571" name="Text Box 99"/>
          <p:cNvSpPr txBox="1">
            <a:spLocks noChangeArrowheads="1"/>
          </p:cNvSpPr>
          <p:nvPr/>
        </p:nvSpPr>
        <p:spPr bwMode="auto">
          <a:xfrm>
            <a:off x="4467322" y="5886450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</p:txBody>
      </p:sp>
      <p:sp>
        <p:nvSpPr>
          <p:cNvPr id="361572" name="Text Box 100"/>
          <p:cNvSpPr txBox="1">
            <a:spLocks noChangeArrowheads="1"/>
          </p:cNvSpPr>
          <p:nvPr/>
        </p:nvSpPr>
        <p:spPr bwMode="auto">
          <a:xfrm>
            <a:off x="5811935" y="5886450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</a:p>
        </p:txBody>
      </p:sp>
      <p:sp>
        <p:nvSpPr>
          <p:cNvPr id="361573" name="Text Box 101"/>
          <p:cNvSpPr txBox="1">
            <a:spLocks noChangeArrowheads="1"/>
          </p:cNvSpPr>
          <p:nvPr/>
        </p:nvSpPr>
        <p:spPr bwMode="auto">
          <a:xfrm>
            <a:off x="7187504" y="5886450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</a:p>
        </p:txBody>
      </p:sp>
      <p:sp>
        <p:nvSpPr>
          <p:cNvPr id="361574" name="Text Box 102"/>
          <p:cNvSpPr txBox="1">
            <a:spLocks noChangeArrowheads="1"/>
          </p:cNvSpPr>
          <p:nvPr/>
        </p:nvSpPr>
        <p:spPr bwMode="auto">
          <a:xfrm>
            <a:off x="7869335" y="5886450"/>
            <a:ext cx="439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</a:p>
        </p:txBody>
      </p:sp>
      <p:sp>
        <p:nvSpPr>
          <p:cNvPr id="361575" name="Line 103"/>
          <p:cNvSpPr>
            <a:spLocks noChangeShapeType="1"/>
          </p:cNvSpPr>
          <p:nvPr/>
        </p:nvSpPr>
        <p:spPr bwMode="auto">
          <a:xfrm>
            <a:off x="2428875" y="5335588"/>
            <a:ext cx="5664994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577" name="Text Box 105"/>
          <p:cNvSpPr txBox="1">
            <a:spLocks noChangeArrowheads="1"/>
          </p:cNvSpPr>
          <p:nvPr/>
        </p:nvSpPr>
        <p:spPr bwMode="auto">
          <a:xfrm>
            <a:off x="7217715" y="6415968"/>
            <a:ext cx="2858796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Tariot et al. JAMA. 2004;291:317-324</a:t>
            </a:r>
            <a:r>
              <a:rPr lang="en-GB" sz="1200" i="1" dirty="0"/>
              <a:t>.</a:t>
            </a:r>
            <a:r>
              <a:rPr lang="en-GB" sz="1600" i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61578" name="Text Box 106"/>
          <p:cNvSpPr txBox="1">
            <a:spLocks noChangeArrowheads="1"/>
          </p:cNvSpPr>
          <p:nvPr/>
        </p:nvSpPr>
        <p:spPr bwMode="auto">
          <a:xfrm>
            <a:off x="367876" y="5257800"/>
            <a:ext cx="875561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Time in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weeks</a:t>
            </a:r>
          </a:p>
        </p:txBody>
      </p:sp>
      <p:sp>
        <p:nvSpPr>
          <p:cNvPr id="361579" name="Line 107"/>
          <p:cNvSpPr>
            <a:spLocks noChangeShapeType="1"/>
          </p:cNvSpPr>
          <p:nvPr/>
        </p:nvSpPr>
        <p:spPr bwMode="auto">
          <a:xfrm>
            <a:off x="1409700" y="5562600"/>
            <a:ext cx="10668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52"/>
          <p:cNvGrpSpPr>
            <a:grpSpLocks/>
          </p:cNvGrpSpPr>
          <p:nvPr/>
        </p:nvGrpSpPr>
        <p:grpSpPr bwMode="auto">
          <a:xfrm>
            <a:off x="1543050" y="2339975"/>
            <a:ext cx="7200900" cy="1588"/>
            <a:chOff x="1371600" y="2339975"/>
            <a:chExt cx="6400800" cy="1588"/>
          </a:xfrm>
        </p:grpSpPr>
        <p:sp>
          <p:nvSpPr>
            <p:cNvPr id="34084" name="Line 218"/>
            <p:cNvSpPr>
              <a:spLocks noChangeShapeType="1"/>
            </p:cNvSpPr>
            <p:nvPr/>
          </p:nvSpPr>
          <p:spPr bwMode="auto">
            <a:xfrm flipH="1">
              <a:off x="772636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5" name="Line 219"/>
            <p:cNvSpPr>
              <a:spLocks noChangeShapeType="1"/>
            </p:cNvSpPr>
            <p:nvPr/>
          </p:nvSpPr>
          <p:spPr bwMode="auto">
            <a:xfrm flipH="1">
              <a:off x="76342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6" name="Line 220"/>
            <p:cNvSpPr>
              <a:spLocks noChangeShapeType="1"/>
            </p:cNvSpPr>
            <p:nvPr/>
          </p:nvSpPr>
          <p:spPr bwMode="auto">
            <a:xfrm flipH="1">
              <a:off x="754221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7" name="Line 221"/>
            <p:cNvSpPr>
              <a:spLocks noChangeShapeType="1"/>
            </p:cNvSpPr>
            <p:nvPr/>
          </p:nvSpPr>
          <p:spPr bwMode="auto">
            <a:xfrm flipH="1">
              <a:off x="745013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8" name="Line 222"/>
            <p:cNvSpPr>
              <a:spLocks noChangeShapeType="1"/>
            </p:cNvSpPr>
            <p:nvPr/>
          </p:nvSpPr>
          <p:spPr bwMode="auto">
            <a:xfrm flipH="1">
              <a:off x="735806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9" name="Line 223"/>
            <p:cNvSpPr>
              <a:spLocks noChangeShapeType="1"/>
            </p:cNvSpPr>
            <p:nvPr/>
          </p:nvSpPr>
          <p:spPr bwMode="auto">
            <a:xfrm flipH="1">
              <a:off x="72659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0" name="Line 224"/>
            <p:cNvSpPr>
              <a:spLocks noChangeShapeType="1"/>
            </p:cNvSpPr>
            <p:nvPr/>
          </p:nvSpPr>
          <p:spPr bwMode="auto">
            <a:xfrm flipH="1">
              <a:off x="7172325" y="2339975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1" name="Line 225"/>
            <p:cNvSpPr>
              <a:spLocks noChangeShapeType="1"/>
            </p:cNvSpPr>
            <p:nvPr/>
          </p:nvSpPr>
          <p:spPr bwMode="auto">
            <a:xfrm flipH="1">
              <a:off x="708025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2" name="Line 226"/>
            <p:cNvSpPr>
              <a:spLocks noChangeShapeType="1"/>
            </p:cNvSpPr>
            <p:nvPr/>
          </p:nvSpPr>
          <p:spPr bwMode="auto">
            <a:xfrm flipH="1">
              <a:off x="69881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3" name="Line 227"/>
            <p:cNvSpPr>
              <a:spLocks noChangeShapeType="1"/>
            </p:cNvSpPr>
            <p:nvPr/>
          </p:nvSpPr>
          <p:spPr bwMode="auto">
            <a:xfrm flipH="1">
              <a:off x="68961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4" name="Line 228"/>
            <p:cNvSpPr>
              <a:spLocks noChangeShapeType="1"/>
            </p:cNvSpPr>
            <p:nvPr/>
          </p:nvSpPr>
          <p:spPr bwMode="auto">
            <a:xfrm flipH="1">
              <a:off x="680402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5" name="Line 229"/>
            <p:cNvSpPr>
              <a:spLocks noChangeShapeType="1"/>
            </p:cNvSpPr>
            <p:nvPr/>
          </p:nvSpPr>
          <p:spPr bwMode="auto">
            <a:xfrm flipH="1">
              <a:off x="671195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6" name="Line 230"/>
            <p:cNvSpPr>
              <a:spLocks noChangeShapeType="1"/>
            </p:cNvSpPr>
            <p:nvPr/>
          </p:nvSpPr>
          <p:spPr bwMode="auto">
            <a:xfrm flipH="1">
              <a:off x="66198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7" name="Line 231"/>
            <p:cNvSpPr>
              <a:spLocks noChangeShapeType="1"/>
            </p:cNvSpPr>
            <p:nvPr/>
          </p:nvSpPr>
          <p:spPr bwMode="auto">
            <a:xfrm flipH="1">
              <a:off x="65278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8" name="Line 232"/>
            <p:cNvSpPr>
              <a:spLocks noChangeShapeType="1"/>
            </p:cNvSpPr>
            <p:nvPr/>
          </p:nvSpPr>
          <p:spPr bwMode="auto">
            <a:xfrm flipH="1">
              <a:off x="643572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9" name="Line 233"/>
            <p:cNvSpPr>
              <a:spLocks noChangeShapeType="1"/>
            </p:cNvSpPr>
            <p:nvPr/>
          </p:nvSpPr>
          <p:spPr bwMode="auto">
            <a:xfrm flipH="1">
              <a:off x="634365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0" name="Line 234"/>
            <p:cNvSpPr>
              <a:spLocks noChangeShapeType="1"/>
            </p:cNvSpPr>
            <p:nvPr/>
          </p:nvSpPr>
          <p:spPr bwMode="auto">
            <a:xfrm flipH="1">
              <a:off x="62515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1" name="Line 235"/>
            <p:cNvSpPr>
              <a:spLocks noChangeShapeType="1"/>
            </p:cNvSpPr>
            <p:nvPr/>
          </p:nvSpPr>
          <p:spPr bwMode="auto">
            <a:xfrm flipH="1">
              <a:off x="61595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2" name="Line 236"/>
            <p:cNvSpPr>
              <a:spLocks noChangeShapeType="1"/>
            </p:cNvSpPr>
            <p:nvPr/>
          </p:nvSpPr>
          <p:spPr bwMode="auto">
            <a:xfrm flipH="1">
              <a:off x="6065837" y="2339975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3" name="Line 237"/>
            <p:cNvSpPr>
              <a:spLocks noChangeShapeType="1"/>
            </p:cNvSpPr>
            <p:nvPr/>
          </p:nvSpPr>
          <p:spPr bwMode="auto">
            <a:xfrm flipH="1">
              <a:off x="597376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4" name="Line 238"/>
            <p:cNvSpPr>
              <a:spLocks noChangeShapeType="1"/>
            </p:cNvSpPr>
            <p:nvPr/>
          </p:nvSpPr>
          <p:spPr bwMode="auto">
            <a:xfrm flipH="1">
              <a:off x="58816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5" name="Line 239"/>
            <p:cNvSpPr>
              <a:spLocks noChangeShapeType="1"/>
            </p:cNvSpPr>
            <p:nvPr/>
          </p:nvSpPr>
          <p:spPr bwMode="auto">
            <a:xfrm flipH="1">
              <a:off x="578961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6" name="Line 240"/>
            <p:cNvSpPr>
              <a:spLocks noChangeShapeType="1"/>
            </p:cNvSpPr>
            <p:nvPr/>
          </p:nvSpPr>
          <p:spPr bwMode="auto">
            <a:xfrm flipH="1">
              <a:off x="569753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7" name="Line 241"/>
            <p:cNvSpPr>
              <a:spLocks noChangeShapeType="1"/>
            </p:cNvSpPr>
            <p:nvPr/>
          </p:nvSpPr>
          <p:spPr bwMode="auto">
            <a:xfrm flipH="1">
              <a:off x="560546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8" name="Line 242"/>
            <p:cNvSpPr>
              <a:spLocks noChangeShapeType="1"/>
            </p:cNvSpPr>
            <p:nvPr/>
          </p:nvSpPr>
          <p:spPr bwMode="auto">
            <a:xfrm flipH="1">
              <a:off x="55133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9" name="Line 243"/>
            <p:cNvSpPr>
              <a:spLocks noChangeShapeType="1"/>
            </p:cNvSpPr>
            <p:nvPr/>
          </p:nvSpPr>
          <p:spPr bwMode="auto">
            <a:xfrm flipH="1">
              <a:off x="542131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0" name="Line 244"/>
            <p:cNvSpPr>
              <a:spLocks noChangeShapeType="1"/>
            </p:cNvSpPr>
            <p:nvPr/>
          </p:nvSpPr>
          <p:spPr bwMode="auto">
            <a:xfrm flipH="1">
              <a:off x="532923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1" name="Line 245"/>
            <p:cNvSpPr>
              <a:spLocks noChangeShapeType="1"/>
            </p:cNvSpPr>
            <p:nvPr/>
          </p:nvSpPr>
          <p:spPr bwMode="auto">
            <a:xfrm flipH="1">
              <a:off x="523716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2" name="Line 246"/>
            <p:cNvSpPr>
              <a:spLocks noChangeShapeType="1"/>
            </p:cNvSpPr>
            <p:nvPr/>
          </p:nvSpPr>
          <p:spPr bwMode="auto">
            <a:xfrm flipH="1">
              <a:off x="51450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3" name="Line 247"/>
            <p:cNvSpPr>
              <a:spLocks noChangeShapeType="1"/>
            </p:cNvSpPr>
            <p:nvPr/>
          </p:nvSpPr>
          <p:spPr bwMode="auto">
            <a:xfrm flipH="1">
              <a:off x="505301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4" name="Line 248"/>
            <p:cNvSpPr>
              <a:spLocks noChangeShapeType="1"/>
            </p:cNvSpPr>
            <p:nvPr/>
          </p:nvSpPr>
          <p:spPr bwMode="auto">
            <a:xfrm flipH="1">
              <a:off x="495935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5" name="Line 249"/>
            <p:cNvSpPr>
              <a:spLocks noChangeShapeType="1"/>
            </p:cNvSpPr>
            <p:nvPr/>
          </p:nvSpPr>
          <p:spPr bwMode="auto">
            <a:xfrm flipH="1">
              <a:off x="48672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6" name="Line 250"/>
            <p:cNvSpPr>
              <a:spLocks noChangeShapeType="1"/>
            </p:cNvSpPr>
            <p:nvPr/>
          </p:nvSpPr>
          <p:spPr bwMode="auto">
            <a:xfrm flipH="1">
              <a:off x="47752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7" name="Line 251"/>
            <p:cNvSpPr>
              <a:spLocks noChangeShapeType="1"/>
            </p:cNvSpPr>
            <p:nvPr/>
          </p:nvSpPr>
          <p:spPr bwMode="auto">
            <a:xfrm flipH="1">
              <a:off x="468312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8" name="Line 252"/>
            <p:cNvSpPr>
              <a:spLocks noChangeShapeType="1"/>
            </p:cNvSpPr>
            <p:nvPr/>
          </p:nvSpPr>
          <p:spPr bwMode="auto">
            <a:xfrm flipH="1">
              <a:off x="459105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9" name="Line 253"/>
            <p:cNvSpPr>
              <a:spLocks noChangeShapeType="1"/>
            </p:cNvSpPr>
            <p:nvPr/>
          </p:nvSpPr>
          <p:spPr bwMode="auto">
            <a:xfrm flipH="1">
              <a:off x="44989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0" name="Line 254"/>
            <p:cNvSpPr>
              <a:spLocks noChangeShapeType="1"/>
            </p:cNvSpPr>
            <p:nvPr/>
          </p:nvSpPr>
          <p:spPr bwMode="auto">
            <a:xfrm flipH="1">
              <a:off x="44069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1" name="Line 255"/>
            <p:cNvSpPr>
              <a:spLocks noChangeShapeType="1"/>
            </p:cNvSpPr>
            <p:nvPr/>
          </p:nvSpPr>
          <p:spPr bwMode="auto">
            <a:xfrm flipH="1">
              <a:off x="431482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2" name="Line 256"/>
            <p:cNvSpPr>
              <a:spLocks noChangeShapeType="1"/>
            </p:cNvSpPr>
            <p:nvPr/>
          </p:nvSpPr>
          <p:spPr bwMode="auto">
            <a:xfrm flipH="1">
              <a:off x="422275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3" name="Line 257"/>
            <p:cNvSpPr>
              <a:spLocks noChangeShapeType="1"/>
            </p:cNvSpPr>
            <p:nvPr/>
          </p:nvSpPr>
          <p:spPr bwMode="auto">
            <a:xfrm flipH="1">
              <a:off x="41306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4" name="Line 258"/>
            <p:cNvSpPr>
              <a:spLocks noChangeShapeType="1"/>
            </p:cNvSpPr>
            <p:nvPr/>
          </p:nvSpPr>
          <p:spPr bwMode="auto">
            <a:xfrm flipH="1">
              <a:off x="40386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5" name="Line 259"/>
            <p:cNvSpPr>
              <a:spLocks noChangeShapeType="1"/>
            </p:cNvSpPr>
            <p:nvPr/>
          </p:nvSpPr>
          <p:spPr bwMode="auto">
            <a:xfrm flipH="1">
              <a:off x="394652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6" name="Line 260"/>
            <p:cNvSpPr>
              <a:spLocks noChangeShapeType="1"/>
            </p:cNvSpPr>
            <p:nvPr/>
          </p:nvSpPr>
          <p:spPr bwMode="auto">
            <a:xfrm flipH="1">
              <a:off x="385286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7" name="Line 261"/>
            <p:cNvSpPr>
              <a:spLocks noChangeShapeType="1"/>
            </p:cNvSpPr>
            <p:nvPr/>
          </p:nvSpPr>
          <p:spPr bwMode="auto">
            <a:xfrm flipH="1">
              <a:off x="37607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8" name="Line 262"/>
            <p:cNvSpPr>
              <a:spLocks noChangeShapeType="1"/>
            </p:cNvSpPr>
            <p:nvPr/>
          </p:nvSpPr>
          <p:spPr bwMode="auto">
            <a:xfrm flipH="1">
              <a:off x="366871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9" name="Line 263"/>
            <p:cNvSpPr>
              <a:spLocks noChangeShapeType="1"/>
            </p:cNvSpPr>
            <p:nvPr/>
          </p:nvSpPr>
          <p:spPr bwMode="auto">
            <a:xfrm flipH="1">
              <a:off x="357663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0" name="Line 264"/>
            <p:cNvSpPr>
              <a:spLocks noChangeShapeType="1"/>
            </p:cNvSpPr>
            <p:nvPr/>
          </p:nvSpPr>
          <p:spPr bwMode="auto">
            <a:xfrm flipH="1">
              <a:off x="348456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1" name="Line 265"/>
            <p:cNvSpPr>
              <a:spLocks noChangeShapeType="1"/>
            </p:cNvSpPr>
            <p:nvPr/>
          </p:nvSpPr>
          <p:spPr bwMode="auto">
            <a:xfrm flipH="1">
              <a:off x="33924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2" name="Line 266"/>
            <p:cNvSpPr>
              <a:spLocks noChangeShapeType="1"/>
            </p:cNvSpPr>
            <p:nvPr/>
          </p:nvSpPr>
          <p:spPr bwMode="auto">
            <a:xfrm flipH="1">
              <a:off x="330041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3" name="Line 267"/>
            <p:cNvSpPr>
              <a:spLocks noChangeShapeType="1"/>
            </p:cNvSpPr>
            <p:nvPr/>
          </p:nvSpPr>
          <p:spPr bwMode="auto">
            <a:xfrm flipH="1">
              <a:off x="320833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4" name="Line 268"/>
            <p:cNvSpPr>
              <a:spLocks noChangeShapeType="1"/>
            </p:cNvSpPr>
            <p:nvPr/>
          </p:nvSpPr>
          <p:spPr bwMode="auto">
            <a:xfrm flipH="1">
              <a:off x="311626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5" name="Line 269"/>
            <p:cNvSpPr>
              <a:spLocks noChangeShapeType="1"/>
            </p:cNvSpPr>
            <p:nvPr/>
          </p:nvSpPr>
          <p:spPr bwMode="auto">
            <a:xfrm flipH="1">
              <a:off x="30241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6" name="Line 270"/>
            <p:cNvSpPr>
              <a:spLocks noChangeShapeType="1"/>
            </p:cNvSpPr>
            <p:nvPr/>
          </p:nvSpPr>
          <p:spPr bwMode="auto">
            <a:xfrm flipH="1">
              <a:off x="293211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7" name="Line 271"/>
            <p:cNvSpPr>
              <a:spLocks noChangeShapeType="1"/>
            </p:cNvSpPr>
            <p:nvPr/>
          </p:nvSpPr>
          <p:spPr bwMode="auto">
            <a:xfrm flipH="1">
              <a:off x="2838450" y="2339975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8" name="Line 272"/>
            <p:cNvSpPr>
              <a:spLocks noChangeShapeType="1"/>
            </p:cNvSpPr>
            <p:nvPr/>
          </p:nvSpPr>
          <p:spPr bwMode="auto">
            <a:xfrm flipH="1">
              <a:off x="27463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9" name="Line 273"/>
            <p:cNvSpPr>
              <a:spLocks noChangeShapeType="1"/>
            </p:cNvSpPr>
            <p:nvPr/>
          </p:nvSpPr>
          <p:spPr bwMode="auto">
            <a:xfrm flipH="1">
              <a:off x="26543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0" name="Line 274"/>
            <p:cNvSpPr>
              <a:spLocks noChangeShapeType="1"/>
            </p:cNvSpPr>
            <p:nvPr/>
          </p:nvSpPr>
          <p:spPr bwMode="auto">
            <a:xfrm flipH="1">
              <a:off x="256222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1" name="Line 275"/>
            <p:cNvSpPr>
              <a:spLocks noChangeShapeType="1"/>
            </p:cNvSpPr>
            <p:nvPr/>
          </p:nvSpPr>
          <p:spPr bwMode="auto">
            <a:xfrm flipH="1">
              <a:off x="247015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2" name="Line 276"/>
            <p:cNvSpPr>
              <a:spLocks noChangeShapeType="1"/>
            </p:cNvSpPr>
            <p:nvPr/>
          </p:nvSpPr>
          <p:spPr bwMode="auto">
            <a:xfrm flipH="1">
              <a:off x="23780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3" name="Line 277"/>
            <p:cNvSpPr>
              <a:spLocks noChangeShapeType="1"/>
            </p:cNvSpPr>
            <p:nvPr/>
          </p:nvSpPr>
          <p:spPr bwMode="auto">
            <a:xfrm flipH="1">
              <a:off x="22860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4" name="Line 278"/>
            <p:cNvSpPr>
              <a:spLocks noChangeShapeType="1"/>
            </p:cNvSpPr>
            <p:nvPr/>
          </p:nvSpPr>
          <p:spPr bwMode="auto">
            <a:xfrm flipH="1">
              <a:off x="219392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5" name="Line 279"/>
            <p:cNvSpPr>
              <a:spLocks noChangeShapeType="1"/>
            </p:cNvSpPr>
            <p:nvPr/>
          </p:nvSpPr>
          <p:spPr bwMode="auto">
            <a:xfrm flipH="1">
              <a:off x="210185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6" name="Line 280"/>
            <p:cNvSpPr>
              <a:spLocks noChangeShapeType="1"/>
            </p:cNvSpPr>
            <p:nvPr/>
          </p:nvSpPr>
          <p:spPr bwMode="auto">
            <a:xfrm flipH="1">
              <a:off x="200977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7" name="Line 281"/>
            <p:cNvSpPr>
              <a:spLocks noChangeShapeType="1"/>
            </p:cNvSpPr>
            <p:nvPr/>
          </p:nvSpPr>
          <p:spPr bwMode="auto">
            <a:xfrm flipH="1">
              <a:off x="1917700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8" name="Line 282"/>
            <p:cNvSpPr>
              <a:spLocks noChangeShapeType="1"/>
            </p:cNvSpPr>
            <p:nvPr/>
          </p:nvSpPr>
          <p:spPr bwMode="auto">
            <a:xfrm flipH="1">
              <a:off x="1825625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9" name="Line 283"/>
            <p:cNvSpPr>
              <a:spLocks noChangeShapeType="1"/>
            </p:cNvSpPr>
            <p:nvPr/>
          </p:nvSpPr>
          <p:spPr bwMode="auto">
            <a:xfrm flipH="1">
              <a:off x="1731962" y="2339975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50" name="Line 284"/>
            <p:cNvSpPr>
              <a:spLocks noChangeShapeType="1"/>
            </p:cNvSpPr>
            <p:nvPr/>
          </p:nvSpPr>
          <p:spPr bwMode="auto">
            <a:xfrm flipH="1">
              <a:off x="163988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51" name="Line 285"/>
            <p:cNvSpPr>
              <a:spLocks noChangeShapeType="1"/>
            </p:cNvSpPr>
            <p:nvPr/>
          </p:nvSpPr>
          <p:spPr bwMode="auto">
            <a:xfrm flipH="1">
              <a:off x="1547812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52" name="Line 286"/>
            <p:cNvSpPr>
              <a:spLocks noChangeShapeType="1"/>
            </p:cNvSpPr>
            <p:nvPr/>
          </p:nvSpPr>
          <p:spPr bwMode="auto">
            <a:xfrm flipH="1">
              <a:off x="1455737" y="233997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53" name="Line 287"/>
            <p:cNvSpPr>
              <a:spLocks noChangeShapeType="1"/>
            </p:cNvSpPr>
            <p:nvPr/>
          </p:nvSpPr>
          <p:spPr bwMode="auto">
            <a:xfrm flipH="1">
              <a:off x="1371600" y="2339975"/>
              <a:ext cx="38100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6" name="Group 353"/>
          <p:cNvGrpSpPr>
            <a:grpSpLocks/>
          </p:cNvGrpSpPr>
          <p:nvPr/>
        </p:nvGrpSpPr>
        <p:grpSpPr bwMode="auto">
          <a:xfrm>
            <a:off x="1543050" y="3078164"/>
            <a:ext cx="7200900" cy="1587"/>
            <a:chOff x="1371600" y="3078163"/>
            <a:chExt cx="6400801" cy="1588"/>
          </a:xfrm>
        </p:grpSpPr>
        <p:sp>
          <p:nvSpPr>
            <p:cNvPr id="34014" name="Line 147"/>
            <p:cNvSpPr>
              <a:spLocks noChangeShapeType="1"/>
            </p:cNvSpPr>
            <p:nvPr/>
          </p:nvSpPr>
          <p:spPr bwMode="auto">
            <a:xfrm flipH="1">
              <a:off x="772636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Line 148"/>
            <p:cNvSpPr>
              <a:spLocks noChangeShapeType="1"/>
            </p:cNvSpPr>
            <p:nvPr/>
          </p:nvSpPr>
          <p:spPr bwMode="auto">
            <a:xfrm flipH="1">
              <a:off x="763428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6" name="Line 149"/>
            <p:cNvSpPr>
              <a:spLocks noChangeShapeType="1"/>
            </p:cNvSpPr>
            <p:nvPr/>
          </p:nvSpPr>
          <p:spPr bwMode="auto">
            <a:xfrm flipH="1">
              <a:off x="754221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Line 150"/>
            <p:cNvSpPr>
              <a:spLocks noChangeShapeType="1"/>
            </p:cNvSpPr>
            <p:nvPr/>
          </p:nvSpPr>
          <p:spPr bwMode="auto">
            <a:xfrm flipH="1">
              <a:off x="745013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8" name="Line 151"/>
            <p:cNvSpPr>
              <a:spLocks noChangeShapeType="1"/>
            </p:cNvSpPr>
            <p:nvPr/>
          </p:nvSpPr>
          <p:spPr bwMode="auto">
            <a:xfrm flipH="1">
              <a:off x="735806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9" name="Line 152"/>
            <p:cNvSpPr>
              <a:spLocks noChangeShapeType="1"/>
            </p:cNvSpPr>
            <p:nvPr/>
          </p:nvSpPr>
          <p:spPr bwMode="auto">
            <a:xfrm flipH="1">
              <a:off x="726598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0" name="Line 153"/>
            <p:cNvSpPr>
              <a:spLocks noChangeShapeType="1"/>
            </p:cNvSpPr>
            <p:nvPr/>
          </p:nvSpPr>
          <p:spPr bwMode="auto">
            <a:xfrm flipH="1">
              <a:off x="7172325" y="3078163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1" name="Line 154"/>
            <p:cNvSpPr>
              <a:spLocks noChangeShapeType="1"/>
            </p:cNvSpPr>
            <p:nvPr/>
          </p:nvSpPr>
          <p:spPr bwMode="auto">
            <a:xfrm flipH="1">
              <a:off x="708025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2" name="Line 155"/>
            <p:cNvSpPr>
              <a:spLocks noChangeShapeType="1"/>
            </p:cNvSpPr>
            <p:nvPr/>
          </p:nvSpPr>
          <p:spPr bwMode="auto">
            <a:xfrm flipH="1">
              <a:off x="69881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3" name="Line 156"/>
            <p:cNvSpPr>
              <a:spLocks noChangeShapeType="1"/>
            </p:cNvSpPr>
            <p:nvPr/>
          </p:nvSpPr>
          <p:spPr bwMode="auto">
            <a:xfrm flipH="1">
              <a:off x="68961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4" name="Line 157"/>
            <p:cNvSpPr>
              <a:spLocks noChangeShapeType="1"/>
            </p:cNvSpPr>
            <p:nvPr/>
          </p:nvSpPr>
          <p:spPr bwMode="auto">
            <a:xfrm flipH="1">
              <a:off x="680402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5" name="Line 158"/>
            <p:cNvSpPr>
              <a:spLocks noChangeShapeType="1"/>
            </p:cNvSpPr>
            <p:nvPr/>
          </p:nvSpPr>
          <p:spPr bwMode="auto">
            <a:xfrm flipH="1">
              <a:off x="671195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6" name="Line 159"/>
            <p:cNvSpPr>
              <a:spLocks noChangeShapeType="1"/>
            </p:cNvSpPr>
            <p:nvPr/>
          </p:nvSpPr>
          <p:spPr bwMode="auto">
            <a:xfrm flipH="1">
              <a:off x="66198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7" name="Line 160"/>
            <p:cNvSpPr>
              <a:spLocks noChangeShapeType="1"/>
            </p:cNvSpPr>
            <p:nvPr/>
          </p:nvSpPr>
          <p:spPr bwMode="auto">
            <a:xfrm flipH="1">
              <a:off x="65278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8" name="Line 161"/>
            <p:cNvSpPr>
              <a:spLocks noChangeShapeType="1"/>
            </p:cNvSpPr>
            <p:nvPr/>
          </p:nvSpPr>
          <p:spPr bwMode="auto">
            <a:xfrm flipH="1">
              <a:off x="643572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9" name="Line 162"/>
            <p:cNvSpPr>
              <a:spLocks noChangeShapeType="1"/>
            </p:cNvSpPr>
            <p:nvPr/>
          </p:nvSpPr>
          <p:spPr bwMode="auto">
            <a:xfrm flipH="1">
              <a:off x="634365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0" name="Line 163"/>
            <p:cNvSpPr>
              <a:spLocks noChangeShapeType="1"/>
            </p:cNvSpPr>
            <p:nvPr/>
          </p:nvSpPr>
          <p:spPr bwMode="auto">
            <a:xfrm flipH="1">
              <a:off x="62515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1" name="Line 164"/>
            <p:cNvSpPr>
              <a:spLocks noChangeShapeType="1"/>
            </p:cNvSpPr>
            <p:nvPr/>
          </p:nvSpPr>
          <p:spPr bwMode="auto">
            <a:xfrm flipH="1">
              <a:off x="61595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2" name="Line 165"/>
            <p:cNvSpPr>
              <a:spLocks noChangeShapeType="1"/>
            </p:cNvSpPr>
            <p:nvPr/>
          </p:nvSpPr>
          <p:spPr bwMode="auto">
            <a:xfrm flipH="1">
              <a:off x="6065838" y="3078163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3" name="Line 166"/>
            <p:cNvSpPr>
              <a:spLocks noChangeShapeType="1"/>
            </p:cNvSpPr>
            <p:nvPr/>
          </p:nvSpPr>
          <p:spPr bwMode="auto">
            <a:xfrm flipH="1">
              <a:off x="597376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4" name="Line 167"/>
            <p:cNvSpPr>
              <a:spLocks noChangeShapeType="1"/>
            </p:cNvSpPr>
            <p:nvPr/>
          </p:nvSpPr>
          <p:spPr bwMode="auto">
            <a:xfrm flipH="1">
              <a:off x="588168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5" name="Line 168"/>
            <p:cNvSpPr>
              <a:spLocks noChangeShapeType="1"/>
            </p:cNvSpPr>
            <p:nvPr/>
          </p:nvSpPr>
          <p:spPr bwMode="auto">
            <a:xfrm flipH="1">
              <a:off x="578961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6" name="Line 169"/>
            <p:cNvSpPr>
              <a:spLocks noChangeShapeType="1"/>
            </p:cNvSpPr>
            <p:nvPr/>
          </p:nvSpPr>
          <p:spPr bwMode="auto">
            <a:xfrm flipH="1">
              <a:off x="569753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7" name="Line 170"/>
            <p:cNvSpPr>
              <a:spLocks noChangeShapeType="1"/>
            </p:cNvSpPr>
            <p:nvPr/>
          </p:nvSpPr>
          <p:spPr bwMode="auto">
            <a:xfrm flipH="1">
              <a:off x="560546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8" name="Line 171"/>
            <p:cNvSpPr>
              <a:spLocks noChangeShapeType="1"/>
            </p:cNvSpPr>
            <p:nvPr/>
          </p:nvSpPr>
          <p:spPr bwMode="auto">
            <a:xfrm flipH="1">
              <a:off x="551338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9" name="Line 172"/>
            <p:cNvSpPr>
              <a:spLocks noChangeShapeType="1"/>
            </p:cNvSpPr>
            <p:nvPr/>
          </p:nvSpPr>
          <p:spPr bwMode="auto">
            <a:xfrm flipH="1">
              <a:off x="542131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0" name="Line 173"/>
            <p:cNvSpPr>
              <a:spLocks noChangeShapeType="1"/>
            </p:cNvSpPr>
            <p:nvPr/>
          </p:nvSpPr>
          <p:spPr bwMode="auto">
            <a:xfrm flipH="1">
              <a:off x="532923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1" name="Line 174"/>
            <p:cNvSpPr>
              <a:spLocks noChangeShapeType="1"/>
            </p:cNvSpPr>
            <p:nvPr/>
          </p:nvSpPr>
          <p:spPr bwMode="auto">
            <a:xfrm flipH="1">
              <a:off x="523716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2" name="Line 175"/>
            <p:cNvSpPr>
              <a:spLocks noChangeShapeType="1"/>
            </p:cNvSpPr>
            <p:nvPr/>
          </p:nvSpPr>
          <p:spPr bwMode="auto">
            <a:xfrm flipH="1">
              <a:off x="514508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3" name="Line 176"/>
            <p:cNvSpPr>
              <a:spLocks noChangeShapeType="1"/>
            </p:cNvSpPr>
            <p:nvPr/>
          </p:nvSpPr>
          <p:spPr bwMode="auto">
            <a:xfrm flipH="1">
              <a:off x="505301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4" name="Line 177"/>
            <p:cNvSpPr>
              <a:spLocks noChangeShapeType="1"/>
            </p:cNvSpPr>
            <p:nvPr/>
          </p:nvSpPr>
          <p:spPr bwMode="auto">
            <a:xfrm flipH="1">
              <a:off x="495935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5" name="Line 178"/>
            <p:cNvSpPr>
              <a:spLocks noChangeShapeType="1"/>
            </p:cNvSpPr>
            <p:nvPr/>
          </p:nvSpPr>
          <p:spPr bwMode="auto">
            <a:xfrm flipH="1">
              <a:off x="48672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6" name="Line 179"/>
            <p:cNvSpPr>
              <a:spLocks noChangeShapeType="1"/>
            </p:cNvSpPr>
            <p:nvPr/>
          </p:nvSpPr>
          <p:spPr bwMode="auto">
            <a:xfrm flipH="1">
              <a:off x="47752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7" name="Line 180"/>
            <p:cNvSpPr>
              <a:spLocks noChangeShapeType="1"/>
            </p:cNvSpPr>
            <p:nvPr/>
          </p:nvSpPr>
          <p:spPr bwMode="auto">
            <a:xfrm flipH="1">
              <a:off x="468312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8" name="Line 181"/>
            <p:cNvSpPr>
              <a:spLocks noChangeShapeType="1"/>
            </p:cNvSpPr>
            <p:nvPr/>
          </p:nvSpPr>
          <p:spPr bwMode="auto">
            <a:xfrm flipH="1">
              <a:off x="459105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9" name="Line 182"/>
            <p:cNvSpPr>
              <a:spLocks noChangeShapeType="1"/>
            </p:cNvSpPr>
            <p:nvPr/>
          </p:nvSpPr>
          <p:spPr bwMode="auto">
            <a:xfrm flipH="1">
              <a:off x="44989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0" name="Line 183"/>
            <p:cNvSpPr>
              <a:spLocks noChangeShapeType="1"/>
            </p:cNvSpPr>
            <p:nvPr/>
          </p:nvSpPr>
          <p:spPr bwMode="auto">
            <a:xfrm flipH="1">
              <a:off x="44069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1" name="Line 184"/>
            <p:cNvSpPr>
              <a:spLocks noChangeShapeType="1"/>
            </p:cNvSpPr>
            <p:nvPr/>
          </p:nvSpPr>
          <p:spPr bwMode="auto">
            <a:xfrm flipH="1">
              <a:off x="431482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2" name="Line 185"/>
            <p:cNvSpPr>
              <a:spLocks noChangeShapeType="1"/>
            </p:cNvSpPr>
            <p:nvPr/>
          </p:nvSpPr>
          <p:spPr bwMode="auto">
            <a:xfrm flipH="1">
              <a:off x="422275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3" name="Line 186"/>
            <p:cNvSpPr>
              <a:spLocks noChangeShapeType="1"/>
            </p:cNvSpPr>
            <p:nvPr/>
          </p:nvSpPr>
          <p:spPr bwMode="auto">
            <a:xfrm flipH="1">
              <a:off x="41306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4" name="Line 187"/>
            <p:cNvSpPr>
              <a:spLocks noChangeShapeType="1"/>
            </p:cNvSpPr>
            <p:nvPr/>
          </p:nvSpPr>
          <p:spPr bwMode="auto">
            <a:xfrm flipH="1">
              <a:off x="40386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5" name="Line 188"/>
            <p:cNvSpPr>
              <a:spLocks noChangeShapeType="1"/>
            </p:cNvSpPr>
            <p:nvPr/>
          </p:nvSpPr>
          <p:spPr bwMode="auto">
            <a:xfrm flipH="1">
              <a:off x="394652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6" name="Line 189"/>
            <p:cNvSpPr>
              <a:spLocks noChangeShapeType="1"/>
            </p:cNvSpPr>
            <p:nvPr/>
          </p:nvSpPr>
          <p:spPr bwMode="auto">
            <a:xfrm flipH="1">
              <a:off x="385286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7" name="Line 190"/>
            <p:cNvSpPr>
              <a:spLocks noChangeShapeType="1"/>
            </p:cNvSpPr>
            <p:nvPr/>
          </p:nvSpPr>
          <p:spPr bwMode="auto">
            <a:xfrm flipH="1">
              <a:off x="376078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8" name="Line 191"/>
            <p:cNvSpPr>
              <a:spLocks noChangeShapeType="1"/>
            </p:cNvSpPr>
            <p:nvPr/>
          </p:nvSpPr>
          <p:spPr bwMode="auto">
            <a:xfrm flipH="1">
              <a:off x="366871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9" name="Line 192"/>
            <p:cNvSpPr>
              <a:spLocks noChangeShapeType="1"/>
            </p:cNvSpPr>
            <p:nvPr/>
          </p:nvSpPr>
          <p:spPr bwMode="auto">
            <a:xfrm flipH="1">
              <a:off x="357663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0" name="Line 193"/>
            <p:cNvSpPr>
              <a:spLocks noChangeShapeType="1"/>
            </p:cNvSpPr>
            <p:nvPr/>
          </p:nvSpPr>
          <p:spPr bwMode="auto">
            <a:xfrm flipH="1">
              <a:off x="348456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1" name="Line 194"/>
            <p:cNvSpPr>
              <a:spLocks noChangeShapeType="1"/>
            </p:cNvSpPr>
            <p:nvPr/>
          </p:nvSpPr>
          <p:spPr bwMode="auto">
            <a:xfrm flipH="1">
              <a:off x="339248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2" name="Line 195"/>
            <p:cNvSpPr>
              <a:spLocks noChangeShapeType="1"/>
            </p:cNvSpPr>
            <p:nvPr/>
          </p:nvSpPr>
          <p:spPr bwMode="auto">
            <a:xfrm flipH="1">
              <a:off x="330041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3" name="Line 196"/>
            <p:cNvSpPr>
              <a:spLocks noChangeShapeType="1"/>
            </p:cNvSpPr>
            <p:nvPr/>
          </p:nvSpPr>
          <p:spPr bwMode="auto">
            <a:xfrm flipH="1">
              <a:off x="320833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4" name="Line 197"/>
            <p:cNvSpPr>
              <a:spLocks noChangeShapeType="1"/>
            </p:cNvSpPr>
            <p:nvPr/>
          </p:nvSpPr>
          <p:spPr bwMode="auto">
            <a:xfrm flipH="1">
              <a:off x="311626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5" name="Line 198"/>
            <p:cNvSpPr>
              <a:spLocks noChangeShapeType="1"/>
            </p:cNvSpPr>
            <p:nvPr/>
          </p:nvSpPr>
          <p:spPr bwMode="auto">
            <a:xfrm flipH="1">
              <a:off x="3024188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6" name="Line 199"/>
            <p:cNvSpPr>
              <a:spLocks noChangeShapeType="1"/>
            </p:cNvSpPr>
            <p:nvPr/>
          </p:nvSpPr>
          <p:spPr bwMode="auto">
            <a:xfrm flipH="1">
              <a:off x="2932113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7" name="Line 200"/>
            <p:cNvSpPr>
              <a:spLocks noChangeShapeType="1"/>
            </p:cNvSpPr>
            <p:nvPr/>
          </p:nvSpPr>
          <p:spPr bwMode="auto">
            <a:xfrm flipH="1">
              <a:off x="2838450" y="3078163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8" name="Line 201"/>
            <p:cNvSpPr>
              <a:spLocks noChangeShapeType="1"/>
            </p:cNvSpPr>
            <p:nvPr/>
          </p:nvSpPr>
          <p:spPr bwMode="auto">
            <a:xfrm flipH="1">
              <a:off x="27463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9" name="Line 202"/>
            <p:cNvSpPr>
              <a:spLocks noChangeShapeType="1"/>
            </p:cNvSpPr>
            <p:nvPr/>
          </p:nvSpPr>
          <p:spPr bwMode="auto">
            <a:xfrm flipH="1">
              <a:off x="26543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0" name="Line 203"/>
            <p:cNvSpPr>
              <a:spLocks noChangeShapeType="1"/>
            </p:cNvSpPr>
            <p:nvPr/>
          </p:nvSpPr>
          <p:spPr bwMode="auto">
            <a:xfrm flipH="1">
              <a:off x="256222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1" name="Line 204"/>
            <p:cNvSpPr>
              <a:spLocks noChangeShapeType="1"/>
            </p:cNvSpPr>
            <p:nvPr/>
          </p:nvSpPr>
          <p:spPr bwMode="auto">
            <a:xfrm flipH="1">
              <a:off x="247015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2" name="Line 206"/>
            <p:cNvSpPr>
              <a:spLocks noChangeShapeType="1"/>
            </p:cNvSpPr>
            <p:nvPr/>
          </p:nvSpPr>
          <p:spPr bwMode="auto">
            <a:xfrm flipH="1">
              <a:off x="23780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3" name="Line 207"/>
            <p:cNvSpPr>
              <a:spLocks noChangeShapeType="1"/>
            </p:cNvSpPr>
            <p:nvPr/>
          </p:nvSpPr>
          <p:spPr bwMode="auto">
            <a:xfrm flipH="1">
              <a:off x="22860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4" name="Line 208"/>
            <p:cNvSpPr>
              <a:spLocks noChangeShapeType="1"/>
            </p:cNvSpPr>
            <p:nvPr/>
          </p:nvSpPr>
          <p:spPr bwMode="auto">
            <a:xfrm flipH="1">
              <a:off x="219392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5" name="Line 209"/>
            <p:cNvSpPr>
              <a:spLocks noChangeShapeType="1"/>
            </p:cNvSpPr>
            <p:nvPr/>
          </p:nvSpPr>
          <p:spPr bwMode="auto">
            <a:xfrm flipH="1">
              <a:off x="210185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6" name="Line 210"/>
            <p:cNvSpPr>
              <a:spLocks noChangeShapeType="1"/>
            </p:cNvSpPr>
            <p:nvPr/>
          </p:nvSpPr>
          <p:spPr bwMode="auto">
            <a:xfrm flipH="1">
              <a:off x="200977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7" name="Line 211"/>
            <p:cNvSpPr>
              <a:spLocks noChangeShapeType="1"/>
            </p:cNvSpPr>
            <p:nvPr/>
          </p:nvSpPr>
          <p:spPr bwMode="auto">
            <a:xfrm flipH="1">
              <a:off x="1917700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8" name="Line 212"/>
            <p:cNvSpPr>
              <a:spLocks noChangeShapeType="1"/>
            </p:cNvSpPr>
            <p:nvPr/>
          </p:nvSpPr>
          <p:spPr bwMode="auto">
            <a:xfrm flipH="1">
              <a:off x="1825625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9" name="Line 213"/>
            <p:cNvSpPr>
              <a:spLocks noChangeShapeType="1"/>
            </p:cNvSpPr>
            <p:nvPr/>
          </p:nvSpPr>
          <p:spPr bwMode="auto">
            <a:xfrm flipH="1">
              <a:off x="1731962" y="3078163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0" name="Line 214"/>
            <p:cNvSpPr>
              <a:spLocks noChangeShapeType="1"/>
            </p:cNvSpPr>
            <p:nvPr/>
          </p:nvSpPr>
          <p:spPr bwMode="auto">
            <a:xfrm flipH="1">
              <a:off x="1639887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1" name="Line 215"/>
            <p:cNvSpPr>
              <a:spLocks noChangeShapeType="1"/>
            </p:cNvSpPr>
            <p:nvPr/>
          </p:nvSpPr>
          <p:spPr bwMode="auto">
            <a:xfrm flipH="1">
              <a:off x="1547812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2" name="Line 216"/>
            <p:cNvSpPr>
              <a:spLocks noChangeShapeType="1"/>
            </p:cNvSpPr>
            <p:nvPr/>
          </p:nvSpPr>
          <p:spPr bwMode="auto">
            <a:xfrm flipH="1">
              <a:off x="1455737" y="3078163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3" name="Line 217"/>
            <p:cNvSpPr>
              <a:spLocks noChangeShapeType="1"/>
            </p:cNvSpPr>
            <p:nvPr/>
          </p:nvSpPr>
          <p:spPr bwMode="auto">
            <a:xfrm flipH="1">
              <a:off x="1371600" y="3078163"/>
              <a:ext cx="38100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7" name="Line 146"/>
          <p:cNvSpPr>
            <a:spLocks noChangeShapeType="1"/>
          </p:cNvSpPr>
          <p:nvPr/>
        </p:nvSpPr>
        <p:spPr bwMode="auto">
          <a:xfrm flipH="1">
            <a:off x="1543050" y="3816350"/>
            <a:ext cx="7200900" cy="1588"/>
          </a:xfrm>
          <a:prstGeom prst="line">
            <a:avLst/>
          </a:prstGeom>
          <a:noFill/>
          <a:ln w="1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798" name="Group 354"/>
          <p:cNvGrpSpPr>
            <a:grpSpLocks/>
          </p:cNvGrpSpPr>
          <p:nvPr/>
        </p:nvGrpSpPr>
        <p:grpSpPr bwMode="auto">
          <a:xfrm>
            <a:off x="1543050" y="4554539"/>
            <a:ext cx="7200900" cy="1587"/>
            <a:chOff x="1371600" y="4554538"/>
            <a:chExt cx="6400801" cy="1588"/>
          </a:xfrm>
        </p:grpSpPr>
        <p:sp>
          <p:nvSpPr>
            <p:cNvPr id="33944" name="Line 76"/>
            <p:cNvSpPr>
              <a:spLocks noChangeShapeType="1"/>
            </p:cNvSpPr>
            <p:nvPr/>
          </p:nvSpPr>
          <p:spPr bwMode="auto">
            <a:xfrm flipH="1">
              <a:off x="772636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5" name="Line 77"/>
            <p:cNvSpPr>
              <a:spLocks noChangeShapeType="1"/>
            </p:cNvSpPr>
            <p:nvPr/>
          </p:nvSpPr>
          <p:spPr bwMode="auto">
            <a:xfrm flipH="1">
              <a:off x="76342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Line 78"/>
            <p:cNvSpPr>
              <a:spLocks noChangeShapeType="1"/>
            </p:cNvSpPr>
            <p:nvPr/>
          </p:nvSpPr>
          <p:spPr bwMode="auto">
            <a:xfrm flipH="1">
              <a:off x="754221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Line 79"/>
            <p:cNvSpPr>
              <a:spLocks noChangeShapeType="1"/>
            </p:cNvSpPr>
            <p:nvPr/>
          </p:nvSpPr>
          <p:spPr bwMode="auto">
            <a:xfrm flipH="1">
              <a:off x="745013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8" name="Line 80"/>
            <p:cNvSpPr>
              <a:spLocks noChangeShapeType="1"/>
            </p:cNvSpPr>
            <p:nvPr/>
          </p:nvSpPr>
          <p:spPr bwMode="auto">
            <a:xfrm flipH="1">
              <a:off x="735806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9" name="Line 81"/>
            <p:cNvSpPr>
              <a:spLocks noChangeShapeType="1"/>
            </p:cNvSpPr>
            <p:nvPr/>
          </p:nvSpPr>
          <p:spPr bwMode="auto">
            <a:xfrm flipH="1">
              <a:off x="72659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Line 82"/>
            <p:cNvSpPr>
              <a:spLocks noChangeShapeType="1"/>
            </p:cNvSpPr>
            <p:nvPr/>
          </p:nvSpPr>
          <p:spPr bwMode="auto">
            <a:xfrm flipH="1">
              <a:off x="7172325" y="4554538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Line 83"/>
            <p:cNvSpPr>
              <a:spLocks noChangeShapeType="1"/>
            </p:cNvSpPr>
            <p:nvPr/>
          </p:nvSpPr>
          <p:spPr bwMode="auto">
            <a:xfrm flipH="1">
              <a:off x="708025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Line 84"/>
            <p:cNvSpPr>
              <a:spLocks noChangeShapeType="1"/>
            </p:cNvSpPr>
            <p:nvPr/>
          </p:nvSpPr>
          <p:spPr bwMode="auto">
            <a:xfrm flipH="1">
              <a:off x="69881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Line 85"/>
            <p:cNvSpPr>
              <a:spLocks noChangeShapeType="1"/>
            </p:cNvSpPr>
            <p:nvPr/>
          </p:nvSpPr>
          <p:spPr bwMode="auto">
            <a:xfrm flipH="1">
              <a:off x="68961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Line 86"/>
            <p:cNvSpPr>
              <a:spLocks noChangeShapeType="1"/>
            </p:cNvSpPr>
            <p:nvPr/>
          </p:nvSpPr>
          <p:spPr bwMode="auto">
            <a:xfrm flipH="1">
              <a:off x="680402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Line 87"/>
            <p:cNvSpPr>
              <a:spLocks noChangeShapeType="1"/>
            </p:cNvSpPr>
            <p:nvPr/>
          </p:nvSpPr>
          <p:spPr bwMode="auto">
            <a:xfrm flipH="1">
              <a:off x="671195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Line 88"/>
            <p:cNvSpPr>
              <a:spLocks noChangeShapeType="1"/>
            </p:cNvSpPr>
            <p:nvPr/>
          </p:nvSpPr>
          <p:spPr bwMode="auto">
            <a:xfrm flipH="1">
              <a:off x="66198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Line 89"/>
            <p:cNvSpPr>
              <a:spLocks noChangeShapeType="1"/>
            </p:cNvSpPr>
            <p:nvPr/>
          </p:nvSpPr>
          <p:spPr bwMode="auto">
            <a:xfrm flipH="1">
              <a:off x="65278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Line 90"/>
            <p:cNvSpPr>
              <a:spLocks noChangeShapeType="1"/>
            </p:cNvSpPr>
            <p:nvPr/>
          </p:nvSpPr>
          <p:spPr bwMode="auto">
            <a:xfrm flipH="1">
              <a:off x="643572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Line 91"/>
            <p:cNvSpPr>
              <a:spLocks noChangeShapeType="1"/>
            </p:cNvSpPr>
            <p:nvPr/>
          </p:nvSpPr>
          <p:spPr bwMode="auto">
            <a:xfrm flipH="1">
              <a:off x="634365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Line 92"/>
            <p:cNvSpPr>
              <a:spLocks noChangeShapeType="1"/>
            </p:cNvSpPr>
            <p:nvPr/>
          </p:nvSpPr>
          <p:spPr bwMode="auto">
            <a:xfrm flipH="1">
              <a:off x="62515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Line 93"/>
            <p:cNvSpPr>
              <a:spLocks noChangeShapeType="1"/>
            </p:cNvSpPr>
            <p:nvPr/>
          </p:nvSpPr>
          <p:spPr bwMode="auto">
            <a:xfrm flipH="1">
              <a:off x="61595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Line 94"/>
            <p:cNvSpPr>
              <a:spLocks noChangeShapeType="1"/>
            </p:cNvSpPr>
            <p:nvPr/>
          </p:nvSpPr>
          <p:spPr bwMode="auto">
            <a:xfrm flipH="1">
              <a:off x="6065838" y="4554538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Line 95"/>
            <p:cNvSpPr>
              <a:spLocks noChangeShapeType="1"/>
            </p:cNvSpPr>
            <p:nvPr/>
          </p:nvSpPr>
          <p:spPr bwMode="auto">
            <a:xfrm flipH="1">
              <a:off x="597376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4" name="Line 96"/>
            <p:cNvSpPr>
              <a:spLocks noChangeShapeType="1"/>
            </p:cNvSpPr>
            <p:nvPr/>
          </p:nvSpPr>
          <p:spPr bwMode="auto">
            <a:xfrm flipH="1">
              <a:off x="58816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Line 97"/>
            <p:cNvSpPr>
              <a:spLocks noChangeShapeType="1"/>
            </p:cNvSpPr>
            <p:nvPr/>
          </p:nvSpPr>
          <p:spPr bwMode="auto">
            <a:xfrm flipH="1">
              <a:off x="578961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6" name="Line 98"/>
            <p:cNvSpPr>
              <a:spLocks noChangeShapeType="1"/>
            </p:cNvSpPr>
            <p:nvPr/>
          </p:nvSpPr>
          <p:spPr bwMode="auto">
            <a:xfrm flipH="1">
              <a:off x="569753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Line 99"/>
            <p:cNvSpPr>
              <a:spLocks noChangeShapeType="1"/>
            </p:cNvSpPr>
            <p:nvPr/>
          </p:nvSpPr>
          <p:spPr bwMode="auto">
            <a:xfrm flipH="1">
              <a:off x="560546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8" name="Line 100"/>
            <p:cNvSpPr>
              <a:spLocks noChangeShapeType="1"/>
            </p:cNvSpPr>
            <p:nvPr/>
          </p:nvSpPr>
          <p:spPr bwMode="auto">
            <a:xfrm flipH="1">
              <a:off x="55133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Line 101"/>
            <p:cNvSpPr>
              <a:spLocks noChangeShapeType="1"/>
            </p:cNvSpPr>
            <p:nvPr/>
          </p:nvSpPr>
          <p:spPr bwMode="auto">
            <a:xfrm flipH="1">
              <a:off x="542131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Line 102"/>
            <p:cNvSpPr>
              <a:spLocks noChangeShapeType="1"/>
            </p:cNvSpPr>
            <p:nvPr/>
          </p:nvSpPr>
          <p:spPr bwMode="auto">
            <a:xfrm flipH="1">
              <a:off x="532923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Line 103"/>
            <p:cNvSpPr>
              <a:spLocks noChangeShapeType="1"/>
            </p:cNvSpPr>
            <p:nvPr/>
          </p:nvSpPr>
          <p:spPr bwMode="auto">
            <a:xfrm flipH="1">
              <a:off x="523716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Line 104"/>
            <p:cNvSpPr>
              <a:spLocks noChangeShapeType="1"/>
            </p:cNvSpPr>
            <p:nvPr/>
          </p:nvSpPr>
          <p:spPr bwMode="auto">
            <a:xfrm flipH="1">
              <a:off x="51450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Line 105"/>
            <p:cNvSpPr>
              <a:spLocks noChangeShapeType="1"/>
            </p:cNvSpPr>
            <p:nvPr/>
          </p:nvSpPr>
          <p:spPr bwMode="auto">
            <a:xfrm flipH="1">
              <a:off x="505301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Line 106"/>
            <p:cNvSpPr>
              <a:spLocks noChangeShapeType="1"/>
            </p:cNvSpPr>
            <p:nvPr/>
          </p:nvSpPr>
          <p:spPr bwMode="auto">
            <a:xfrm flipH="1">
              <a:off x="495935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Line 107"/>
            <p:cNvSpPr>
              <a:spLocks noChangeShapeType="1"/>
            </p:cNvSpPr>
            <p:nvPr/>
          </p:nvSpPr>
          <p:spPr bwMode="auto">
            <a:xfrm flipH="1">
              <a:off x="48672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Line 108"/>
            <p:cNvSpPr>
              <a:spLocks noChangeShapeType="1"/>
            </p:cNvSpPr>
            <p:nvPr/>
          </p:nvSpPr>
          <p:spPr bwMode="auto">
            <a:xfrm flipH="1">
              <a:off x="47752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7" name="Line 109"/>
            <p:cNvSpPr>
              <a:spLocks noChangeShapeType="1"/>
            </p:cNvSpPr>
            <p:nvPr/>
          </p:nvSpPr>
          <p:spPr bwMode="auto">
            <a:xfrm flipH="1">
              <a:off x="468312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Line 110"/>
            <p:cNvSpPr>
              <a:spLocks noChangeShapeType="1"/>
            </p:cNvSpPr>
            <p:nvPr/>
          </p:nvSpPr>
          <p:spPr bwMode="auto">
            <a:xfrm flipH="1">
              <a:off x="459105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Line 111"/>
            <p:cNvSpPr>
              <a:spLocks noChangeShapeType="1"/>
            </p:cNvSpPr>
            <p:nvPr/>
          </p:nvSpPr>
          <p:spPr bwMode="auto">
            <a:xfrm flipH="1">
              <a:off x="44989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Line 112"/>
            <p:cNvSpPr>
              <a:spLocks noChangeShapeType="1"/>
            </p:cNvSpPr>
            <p:nvPr/>
          </p:nvSpPr>
          <p:spPr bwMode="auto">
            <a:xfrm flipH="1">
              <a:off x="44069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Line 113"/>
            <p:cNvSpPr>
              <a:spLocks noChangeShapeType="1"/>
            </p:cNvSpPr>
            <p:nvPr/>
          </p:nvSpPr>
          <p:spPr bwMode="auto">
            <a:xfrm flipH="1">
              <a:off x="431482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Line 114"/>
            <p:cNvSpPr>
              <a:spLocks noChangeShapeType="1"/>
            </p:cNvSpPr>
            <p:nvPr/>
          </p:nvSpPr>
          <p:spPr bwMode="auto">
            <a:xfrm flipH="1">
              <a:off x="422275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Line 115"/>
            <p:cNvSpPr>
              <a:spLocks noChangeShapeType="1"/>
            </p:cNvSpPr>
            <p:nvPr/>
          </p:nvSpPr>
          <p:spPr bwMode="auto">
            <a:xfrm flipH="1">
              <a:off x="41306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Line 116"/>
            <p:cNvSpPr>
              <a:spLocks noChangeShapeType="1"/>
            </p:cNvSpPr>
            <p:nvPr/>
          </p:nvSpPr>
          <p:spPr bwMode="auto">
            <a:xfrm flipH="1">
              <a:off x="40386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5" name="Line 117"/>
            <p:cNvSpPr>
              <a:spLocks noChangeShapeType="1"/>
            </p:cNvSpPr>
            <p:nvPr/>
          </p:nvSpPr>
          <p:spPr bwMode="auto">
            <a:xfrm flipH="1">
              <a:off x="394652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6" name="Line 118"/>
            <p:cNvSpPr>
              <a:spLocks noChangeShapeType="1"/>
            </p:cNvSpPr>
            <p:nvPr/>
          </p:nvSpPr>
          <p:spPr bwMode="auto">
            <a:xfrm flipH="1">
              <a:off x="385286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7" name="Line 119"/>
            <p:cNvSpPr>
              <a:spLocks noChangeShapeType="1"/>
            </p:cNvSpPr>
            <p:nvPr/>
          </p:nvSpPr>
          <p:spPr bwMode="auto">
            <a:xfrm flipH="1">
              <a:off x="37607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8" name="Line 120"/>
            <p:cNvSpPr>
              <a:spLocks noChangeShapeType="1"/>
            </p:cNvSpPr>
            <p:nvPr/>
          </p:nvSpPr>
          <p:spPr bwMode="auto">
            <a:xfrm flipH="1">
              <a:off x="366871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Line 121"/>
            <p:cNvSpPr>
              <a:spLocks noChangeShapeType="1"/>
            </p:cNvSpPr>
            <p:nvPr/>
          </p:nvSpPr>
          <p:spPr bwMode="auto">
            <a:xfrm flipH="1">
              <a:off x="357663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0" name="Line 122"/>
            <p:cNvSpPr>
              <a:spLocks noChangeShapeType="1"/>
            </p:cNvSpPr>
            <p:nvPr/>
          </p:nvSpPr>
          <p:spPr bwMode="auto">
            <a:xfrm flipH="1">
              <a:off x="348456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Line 123"/>
            <p:cNvSpPr>
              <a:spLocks noChangeShapeType="1"/>
            </p:cNvSpPr>
            <p:nvPr/>
          </p:nvSpPr>
          <p:spPr bwMode="auto">
            <a:xfrm flipH="1">
              <a:off x="33924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Line 124"/>
            <p:cNvSpPr>
              <a:spLocks noChangeShapeType="1"/>
            </p:cNvSpPr>
            <p:nvPr/>
          </p:nvSpPr>
          <p:spPr bwMode="auto">
            <a:xfrm flipH="1">
              <a:off x="330041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Line 125"/>
            <p:cNvSpPr>
              <a:spLocks noChangeShapeType="1"/>
            </p:cNvSpPr>
            <p:nvPr/>
          </p:nvSpPr>
          <p:spPr bwMode="auto">
            <a:xfrm flipH="1">
              <a:off x="320833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Line 126"/>
            <p:cNvSpPr>
              <a:spLocks noChangeShapeType="1"/>
            </p:cNvSpPr>
            <p:nvPr/>
          </p:nvSpPr>
          <p:spPr bwMode="auto">
            <a:xfrm flipH="1">
              <a:off x="311626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Line 127"/>
            <p:cNvSpPr>
              <a:spLocks noChangeShapeType="1"/>
            </p:cNvSpPr>
            <p:nvPr/>
          </p:nvSpPr>
          <p:spPr bwMode="auto">
            <a:xfrm flipH="1">
              <a:off x="30241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Line 128"/>
            <p:cNvSpPr>
              <a:spLocks noChangeShapeType="1"/>
            </p:cNvSpPr>
            <p:nvPr/>
          </p:nvSpPr>
          <p:spPr bwMode="auto">
            <a:xfrm flipH="1">
              <a:off x="293211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Line 129"/>
            <p:cNvSpPr>
              <a:spLocks noChangeShapeType="1"/>
            </p:cNvSpPr>
            <p:nvPr/>
          </p:nvSpPr>
          <p:spPr bwMode="auto">
            <a:xfrm flipH="1">
              <a:off x="2838450" y="4554538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Line 130"/>
            <p:cNvSpPr>
              <a:spLocks noChangeShapeType="1"/>
            </p:cNvSpPr>
            <p:nvPr/>
          </p:nvSpPr>
          <p:spPr bwMode="auto">
            <a:xfrm flipH="1">
              <a:off x="27463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Line 131"/>
            <p:cNvSpPr>
              <a:spLocks noChangeShapeType="1"/>
            </p:cNvSpPr>
            <p:nvPr/>
          </p:nvSpPr>
          <p:spPr bwMode="auto">
            <a:xfrm flipH="1">
              <a:off x="26543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Line 132"/>
            <p:cNvSpPr>
              <a:spLocks noChangeShapeType="1"/>
            </p:cNvSpPr>
            <p:nvPr/>
          </p:nvSpPr>
          <p:spPr bwMode="auto">
            <a:xfrm flipH="1">
              <a:off x="256222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Line 133"/>
            <p:cNvSpPr>
              <a:spLocks noChangeShapeType="1"/>
            </p:cNvSpPr>
            <p:nvPr/>
          </p:nvSpPr>
          <p:spPr bwMode="auto">
            <a:xfrm flipH="1">
              <a:off x="247015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Line 134"/>
            <p:cNvSpPr>
              <a:spLocks noChangeShapeType="1"/>
            </p:cNvSpPr>
            <p:nvPr/>
          </p:nvSpPr>
          <p:spPr bwMode="auto">
            <a:xfrm flipH="1">
              <a:off x="23780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Line 135"/>
            <p:cNvSpPr>
              <a:spLocks noChangeShapeType="1"/>
            </p:cNvSpPr>
            <p:nvPr/>
          </p:nvSpPr>
          <p:spPr bwMode="auto">
            <a:xfrm flipH="1">
              <a:off x="22860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Line 136"/>
            <p:cNvSpPr>
              <a:spLocks noChangeShapeType="1"/>
            </p:cNvSpPr>
            <p:nvPr/>
          </p:nvSpPr>
          <p:spPr bwMode="auto">
            <a:xfrm flipH="1">
              <a:off x="219392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Line 137"/>
            <p:cNvSpPr>
              <a:spLocks noChangeShapeType="1"/>
            </p:cNvSpPr>
            <p:nvPr/>
          </p:nvSpPr>
          <p:spPr bwMode="auto">
            <a:xfrm flipH="1">
              <a:off x="210185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Line 138"/>
            <p:cNvSpPr>
              <a:spLocks noChangeShapeType="1"/>
            </p:cNvSpPr>
            <p:nvPr/>
          </p:nvSpPr>
          <p:spPr bwMode="auto">
            <a:xfrm flipH="1">
              <a:off x="200977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Line 139"/>
            <p:cNvSpPr>
              <a:spLocks noChangeShapeType="1"/>
            </p:cNvSpPr>
            <p:nvPr/>
          </p:nvSpPr>
          <p:spPr bwMode="auto">
            <a:xfrm flipH="1">
              <a:off x="1917700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Line 140"/>
            <p:cNvSpPr>
              <a:spLocks noChangeShapeType="1"/>
            </p:cNvSpPr>
            <p:nvPr/>
          </p:nvSpPr>
          <p:spPr bwMode="auto">
            <a:xfrm flipH="1">
              <a:off x="1825625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Line 141"/>
            <p:cNvSpPr>
              <a:spLocks noChangeShapeType="1"/>
            </p:cNvSpPr>
            <p:nvPr/>
          </p:nvSpPr>
          <p:spPr bwMode="auto">
            <a:xfrm flipH="1">
              <a:off x="1731963" y="4554538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0" name="Line 142"/>
            <p:cNvSpPr>
              <a:spLocks noChangeShapeType="1"/>
            </p:cNvSpPr>
            <p:nvPr/>
          </p:nvSpPr>
          <p:spPr bwMode="auto">
            <a:xfrm flipH="1">
              <a:off x="163988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Line 143"/>
            <p:cNvSpPr>
              <a:spLocks noChangeShapeType="1"/>
            </p:cNvSpPr>
            <p:nvPr/>
          </p:nvSpPr>
          <p:spPr bwMode="auto">
            <a:xfrm flipH="1">
              <a:off x="1547813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2" name="Line 144"/>
            <p:cNvSpPr>
              <a:spLocks noChangeShapeType="1"/>
            </p:cNvSpPr>
            <p:nvPr/>
          </p:nvSpPr>
          <p:spPr bwMode="auto">
            <a:xfrm flipH="1">
              <a:off x="1455738" y="4554538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Line 145"/>
            <p:cNvSpPr>
              <a:spLocks noChangeShapeType="1"/>
            </p:cNvSpPr>
            <p:nvPr/>
          </p:nvSpPr>
          <p:spPr bwMode="auto">
            <a:xfrm flipH="1">
              <a:off x="1371600" y="4554538"/>
              <a:ext cx="38100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9" name="Group 355"/>
          <p:cNvGrpSpPr>
            <a:grpSpLocks/>
          </p:cNvGrpSpPr>
          <p:nvPr/>
        </p:nvGrpSpPr>
        <p:grpSpPr bwMode="auto">
          <a:xfrm>
            <a:off x="1543050" y="5276851"/>
            <a:ext cx="7200900" cy="17463"/>
            <a:chOff x="1371600" y="5276850"/>
            <a:chExt cx="6400801" cy="17463"/>
          </a:xfrm>
        </p:grpSpPr>
        <p:sp>
          <p:nvSpPr>
            <p:cNvPr id="33873" name="Line 6"/>
            <p:cNvSpPr>
              <a:spLocks noChangeShapeType="1"/>
            </p:cNvSpPr>
            <p:nvPr/>
          </p:nvSpPr>
          <p:spPr bwMode="auto">
            <a:xfrm flipH="1">
              <a:off x="772636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7"/>
            <p:cNvSpPr>
              <a:spLocks noChangeShapeType="1"/>
            </p:cNvSpPr>
            <p:nvPr/>
          </p:nvSpPr>
          <p:spPr bwMode="auto">
            <a:xfrm flipH="1">
              <a:off x="76342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8"/>
            <p:cNvSpPr>
              <a:spLocks noChangeShapeType="1"/>
            </p:cNvSpPr>
            <p:nvPr/>
          </p:nvSpPr>
          <p:spPr bwMode="auto">
            <a:xfrm flipH="1">
              <a:off x="754221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9"/>
            <p:cNvSpPr>
              <a:spLocks noChangeShapeType="1"/>
            </p:cNvSpPr>
            <p:nvPr/>
          </p:nvSpPr>
          <p:spPr bwMode="auto">
            <a:xfrm flipH="1">
              <a:off x="745013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Line 10"/>
            <p:cNvSpPr>
              <a:spLocks noChangeShapeType="1"/>
            </p:cNvSpPr>
            <p:nvPr/>
          </p:nvSpPr>
          <p:spPr bwMode="auto">
            <a:xfrm flipH="1">
              <a:off x="735806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11"/>
            <p:cNvSpPr>
              <a:spLocks noChangeShapeType="1"/>
            </p:cNvSpPr>
            <p:nvPr/>
          </p:nvSpPr>
          <p:spPr bwMode="auto">
            <a:xfrm flipH="1">
              <a:off x="72659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Line 12"/>
            <p:cNvSpPr>
              <a:spLocks noChangeShapeType="1"/>
            </p:cNvSpPr>
            <p:nvPr/>
          </p:nvSpPr>
          <p:spPr bwMode="auto">
            <a:xfrm flipH="1">
              <a:off x="7172325" y="5292725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13"/>
            <p:cNvSpPr>
              <a:spLocks noChangeShapeType="1"/>
            </p:cNvSpPr>
            <p:nvPr/>
          </p:nvSpPr>
          <p:spPr bwMode="auto">
            <a:xfrm flipH="1">
              <a:off x="708025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Line 14"/>
            <p:cNvSpPr>
              <a:spLocks noChangeShapeType="1"/>
            </p:cNvSpPr>
            <p:nvPr/>
          </p:nvSpPr>
          <p:spPr bwMode="auto">
            <a:xfrm flipH="1">
              <a:off x="69881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15"/>
            <p:cNvSpPr>
              <a:spLocks noChangeShapeType="1"/>
            </p:cNvSpPr>
            <p:nvPr/>
          </p:nvSpPr>
          <p:spPr bwMode="auto">
            <a:xfrm flipH="1">
              <a:off x="68961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16"/>
            <p:cNvSpPr>
              <a:spLocks noChangeShapeType="1"/>
            </p:cNvSpPr>
            <p:nvPr/>
          </p:nvSpPr>
          <p:spPr bwMode="auto">
            <a:xfrm flipH="1">
              <a:off x="680402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17"/>
            <p:cNvSpPr>
              <a:spLocks noChangeShapeType="1"/>
            </p:cNvSpPr>
            <p:nvPr/>
          </p:nvSpPr>
          <p:spPr bwMode="auto">
            <a:xfrm flipH="1">
              <a:off x="671195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18"/>
            <p:cNvSpPr>
              <a:spLocks noChangeShapeType="1"/>
            </p:cNvSpPr>
            <p:nvPr/>
          </p:nvSpPr>
          <p:spPr bwMode="auto">
            <a:xfrm flipH="1">
              <a:off x="66198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19"/>
            <p:cNvSpPr>
              <a:spLocks noChangeShapeType="1"/>
            </p:cNvSpPr>
            <p:nvPr/>
          </p:nvSpPr>
          <p:spPr bwMode="auto">
            <a:xfrm flipH="1">
              <a:off x="65278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20"/>
            <p:cNvSpPr>
              <a:spLocks noChangeShapeType="1"/>
            </p:cNvSpPr>
            <p:nvPr/>
          </p:nvSpPr>
          <p:spPr bwMode="auto">
            <a:xfrm flipH="1">
              <a:off x="643572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21"/>
            <p:cNvSpPr>
              <a:spLocks noChangeShapeType="1"/>
            </p:cNvSpPr>
            <p:nvPr/>
          </p:nvSpPr>
          <p:spPr bwMode="auto">
            <a:xfrm flipH="1">
              <a:off x="634365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Line 22"/>
            <p:cNvSpPr>
              <a:spLocks noChangeShapeType="1"/>
            </p:cNvSpPr>
            <p:nvPr/>
          </p:nvSpPr>
          <p:spPr bwMode="auto">
            <a:xfrm flipH="1">
              <a:off x="62515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Line 23"/>
            <p:cNvSpPr>
              <a:spLocks noChangeShapeType="1"/>
            </p:cNvSpPr>
            <p:nvPr/>
          </p:nvSpPr>
          <p:spPr bwMode="auto">
            <a:xfrm flipH="1">
              <a:off x="61595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24"/>
            <p:cNvSpPr>
              <a:spLocks noChangeShapeType="1"/>
            </p:cNvSpPr>
            <p:nvPr/>
          </p:nvSpPr>
          <p:spPr bwMode="auto">
            <a:xfrm flipH="1">
              <a:off x="6065838" y="5292725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25"/>
            <p:cNvSpPr>
              <a:spLocks noChangeShapeType="1"/>
            </p:cNvSpPr>
            <p:nvPr/>
          </p:nvSpPr>
          <p:spPr bwMode="auto">
            <a:xfrm flipH="1">
              <a:off x="597376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Line 26"/>
            <p:cNvSpPr>
              <a:spLocks noChangeShapeType="1"/>
            </p:cNvSpPr>
            <p:nvPr/>
          </p:nvSpPr>
          <p:spPr bwMode="auto">
            <a:xfrm flipH="1">
              <a:off x="58816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27"/>
            <p:cNvSpPr>
              <a:spLocks noChangeShapeType="1"/>
            </p:cNvSpPr>
            <p:nvPr/>
          </p:nvSpPr>
          <p:spPr bwMode="auto">
            <a:xfrm flipH="1">
              <a:off x="578961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Line 28"/>
            <p:cNvSpPr>
              <a:spLocks noChangeShapeType="1"/>
            </p:cNvSpPr>
            <p:nvPr/>
          </p:nvSpPr>
          <p:spPr bwMode="auto">
            <a:xfrm flipH="1">
              <a:off x="569753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29"/>
            <p:cNvSpPr>
              <a:spLocks noChangeShapeType="1"/>
            </p:cNvSpPr>
            <p:nvPr/>
          </p:nvSpPr>
          <p:spPr bwMode="auto">
            <a:xfrm flipH="1">
              <a:off x="560546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30"/>
            <p:cNvSpPr>
              <a:spLocks noChangeShapeType="1"/>
            </p:cNvSpPr>
            <p:nvPr/>
          </p:nvSpPr>
          <p:spPr bwMode="auto">
            <a:xfrm flipH="1">
              <a:off x="55133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31"/>
            <p:cNvSpPr>
              <a:spLocks noChangeShapeType="1"/>
            </p:cNvSpPr>
            <p:nvPr/>
          </p:nvSpPr>
          <p:spPr bwMode="auto">
            <a:xfrm flipH="1">
              <a:off x="542131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Line 32"/>
            <p:cNvSpPr>
              <a:spLocks noChangeShapeType="1"/>
            </p:cNvSpPr>
            <p:nvPr/>
          </p:nvSpPr>
          <p:spPr bwMode="auto">
            <a:xfrm flipH="1">
              <a:off x="532923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33"/>
            <p:cNvSpPr>
              <a:spLocks noChangeShapeType="1"/>
            </p:cNvSpPr>
            <p:nvPr/>
          </p:nvSpPr>
          <p:spPr bwMode="auto">
            <a:xfrm flipH="1">
              <a:off x="523716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Line 34"/>
            <p:cNvSpPr>
              <a:spLocks noChangeShapeType="1"/>
            </p:cNvSpPr>
            <p:nvPr/>
          </p:nvSpPr>
          <p:spPr bwMode="auto">
            <a:xfrm flipH="1">
              <a:off x="51450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Line 35"/>
            <p:cNvSpPr>
              <a:spLocks noChangeShapeType="1"/>
            </p:cNvSpPr>
            <p:nvPr/>
          </p:nvSpPr>
          <p:spPr bwMode="auto">
            <a:xfrm flipH="1">
              <a:off x="505301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Line 36"/>
            <p:cNvSpPr>
              <a:spLocks noChangeShapeType="1"/>
            </p:cNvSpPr>
            <p:nvPr/>
          </p:nvSpPr>
          <p:spPr bwMode="auto">
            <a:xfrm flipH="1">
              <a:off x="495935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Line 37"/>
            <p:cNvSpPr>
              <a:spLocks noChangeShapeType="1"/>
            </p:cNvSpPr>
            <p:nvPr/>
          </p:nvSpPr>
          <p:spPr bwMode="auto">
            <a:xfrm flipH="1">
              <a:off x="48672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Line 38"/>
            <p:cNvSpPr>
              <a:spLocks noChangeShapeType="1"/>
            </p:cNvSpPr>
            <p:nvPr/>
          </p:nvSpPr>
          <p:spPr bwMode="auto">
            <a:xfrm flipH="1">
              <a:off x="47752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Line 39"/>
            <p:cNvSpPr>
              <a:spLocks noChangeShapeType="1"/>
            </p:cNvSpPr>
            <p:nvPr/>
          </p:nvSpPr>
          <p:spPr bwMode="auto">
            <a:xfrm flipH="1">
              <a:off x="468312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Line 40"/>
            <p:cNvSpPr>
              <a:spLocks noChangeShapeType="1"/>
            </p:cNvSpPr>
            <p:nvPr/>
          </p:nvSpPr>
          <p:spPr bwMode="auto">
            <a:xfrm flipH="1">
              <a:off x="459105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Line 41"/>
            <p:cNvSpPr>
              <a:spLocks noChangeShapeType="1"/>
            </p:cNvSpPr>
            <p:nvPr/>
          </p:nvSpPr>
          <p:spPr bwMode="auto">
            <a:xfrm flipH="1">
              <a:off x="44989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42"/>
            <p:cNvSpPr>
              <a:spLocks noChangeShapeType="1"/>
            </p:cNvSpPr>
            <p:nvPr/>
          </p:nvSpPr>
          <p:spPr bwMode="auto">
            <a:xfrm flipH="1">
              <a:off x="44069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Line 43"/>
            <p:cNvSpPr>
              <a:spLocks noChangeShapeType="1"/>
            </p:cNvSpPr>
            <p:nvPr/>
          </p:nvSpPr>
          <p:spPr bwMode="auto">
            <a:xfrm flipH="1">
              <a:off x="431482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Line 44"/>
            <p:cNvSpPr>
              <a:spLocks noChangeShapeType="1"/>
            </p:cNvSpPr>
            <p:nvPr/>
          </p:nvSpPr>
          <p:spPr bwMode="auto">
            <a:xfrm flipH="1">
              <a:off x="422275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Line 45"/>
            <p:cNvSpPr>
              <a:spLocks noChangeShapeType="1"/>
            </p:cNvSpPr>
            <p:nvPr/>
          </p:nvSpPr>
          <p:spPr bwMode="auto">
            <a:xfrm flipH="1">
              <a:off x="41306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Line 46"/>
            <p:cNvSpPr>
              <a:spLocks noChangeShapeType="1"/>
            </p:cNvSpPr>
            <p:nvPr/>
          </p:nvSpPr>
          <p:spPr bwMode="auto">
            <a:xfrm flipH="1">
              <a:off x="40386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Line 47"/>
            <p:cNvSpPr>
              <a:spLocks noChangeShapeType="1"/>
            </p:cNvSpPr>
            <p:nvPr/>
          </p:nvSpPr>
          <p:spPr bwMode="auto">
            <a:xfrm flipH="1">
              <a:off x="394652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Line 48"/>
            <p:cNvSpPr>
              <a:spLocks noChangeShapeType="1"/>
            </p:cNvSpPr>
            <p:nvPr/>
          </p:nvSpPr>
          <p:spPr bwMode="auto">
            <a:xfrm flipH="1">
              <a:off x="385286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Line 49"/>
            <p:cNvSpPr>
              <a:spLocks noChangeShapeType="1"/>
            </p:cNvSpPr>
            <p:nvPr/>
          </p:nvSpPr>
          <p:spPr bwMode="auto">
            <a:xfrm flipH="1">
              <a:off x="37607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Line 50"/>
            <p:cNvSpPr>
              <a:spLocks noChangeShapeType="1"/>
            </p:cNvSpPr>
            <p:nvPr/>
          </p:nvSpPr>
          <p:spPr bwMode="auto">
            <a:xfrm flipH="1">
              <a:off x="366871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Line 51"/>
            <p:cNvSpPr>
              <a:spLocks noChangeShapeType="1"/>
            </p:cNvSpPr>
            <p:nvPr/>
          </p:nvSpPr>
          <p:spPr bwMode="auto">
            <a:xfrm flipH="1">
              <a:off x="357663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Line 52"/>
            <p:cNvSpPr>
              <a:spLocks noChangeShapeType="1"/>
            </p:cNvSpPr>
            <p:nvPr/>
          </p:nvSpPr>
          <p:spPr bwMode="auto">
            <a:xfrm flipH="1">
              <a:off x="348456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Line 53"/>
            <p:cNvSpPr>
              <a:spLocks noChangeShapeType="1"/>
            </p:cNvSpPr>
            <p:nvPr/>
          </p:nvSpPr>
          <p:spPr bwMode="auto">
            <a:xfrm flipH="1">
              <a:off x="33924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Line 54"/>
            <p:cNvSpPr>
              <a:spLocks noChangeShapeType="1"/>
            </p:cNvSpPr>
            <p:nvPr/>
          </p:nvSpPr>
          <p:spPr bwMode="auto">
            <a:xfrm flipH="1">
              <a:off x="330041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Line 55"/>
            <p:cNvSpPr>
              <a:spLocks noChangeShapeType="1"/>
            </p:cNvSpPr>
            <p:nvPr/>
          </p:nvSpPr>
          <p:spPr bwMode="auto">
            <a:xfrm flipH="1">
              <a:off x="320833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Line 56"/>
            <p:cNvSpPr>
              <a:spLocks noChangeShapeType="1"/>
            </p:cNvSpPr>
            <p:nvPr/>
          </p:nvSpPr>
          <p:spPr bwMode="auto">
            <a:xfrm flipH="1">
              <a:off x="311626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Line 57"/>
            <p:cNvSpPr>
              <a:spLocks noChangeShapeType="1"/>
            </p:cNvSpPr>
            <p:nvPr/>
          </p:nvSpPr>
          <p:spPr bwMode="auto">
            <a:xfrm flipH="1">
              <a:off x="30241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Line 58"/>
            <p:cNvSpPr>
              <a:spLocks noChangeShapeType="1"/>
            </p:cNvSpPr>
            <p:nvPr/>
          </p:nvSpPr>
          <p:spPr bwMode="auto">
            <a:xfrm flipH="1">
              <a:off x="293211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" name="Line 59"/>
            <p:cNvSpPr>
              <a:spLocks noChangeShapeType="1"/>
            </p:cNvSpPr>
            <p:nvPr/>
          </p:nvSpPr>
          <p:spPr bwMode="auto">
            <a:xfrm flipH="1">
              <a:off x="2838450" y="5292725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Line 60"/>
            <p:cNvSpPr>
              <a:spLocks noChangeShapeType="1"/>
            </p:cNvSpPr>
            <p:nvPr/>
          </p:nvSpPr>
          <p:spPr bwMode="auto">
            <a:xfrm flipH="1">
              <a:off x="27463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Line 61"/>
            <p:cNvSpPr>
              <a:spLocks noChangeShapeType="1"/>
            </p:cNvSpPr>
            <p:nvPr/>
          </p:nvSpPr>
          <p:spPr bwMode="auto">
            <a:xfrm flipH="1">
              <a:off x="26543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Line 62"/>
            <p:cNvSpPr>
              <a:spLocks noChangeShapeType="1"/>
            </p:cNvSpPr>
            <p:nvPr/>
          </p:nvSpPr>
          <p:spPr bwMode="auto">
            <a:xfrm flipH="1">
              <a:off x="256222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0" name="Line 63"/>
            <p:cNvSpPr>
              <a:spLocks noChangeShapeType="1"/>
            </p:cNvSpPr>
            <p:nvPr/>
          </p:nvSpPr>
          <p:spPr bwMode="auto">
            <a:xfrm flipH="1">
              <a:off x="247015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1" name="Line 64"/>
            <p:cNvSpPr>
              <a:spLocks noChangeShapeType="1"/>
            </p:cNvSpPr>
            <p:nvPr/>
          </p:nvSpPr>
          <p:spPr bwMode="auto">
            <a:xfrm flipH="1">
              <a:off x="23780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2" name="Line 65"/>
            <p:cNvSpPr>
              <a:spLocks noChangeShapeType="1"/>
            </p:cNvSpPr>
            <p:nvPr/>
          </p:nvSpPr>
          <p:spPr bwMode="auto">
            <a:xfrm flipH="1">
              <a:off x="22860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Line 66"/>
            <p:cNvSpPr>
              <a:spLocks noChangeShapeType="1"/>
            </p:cNvSpPr>
            <p:nvPr/>
          </p:nvSpPr>
          <p:spPr bwMode="auto">
            <a:xfrm flipH="1">
              <a:off x="219392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Line 67"/>
            <p:cNvSpPr>
              <a:spLocks noChangeShapeType="1"/>
            </p:cNvSpPr>
            <p:nvPr/>
          </p:nvSpPr>
          <p:spPr bwMode="auto">
            <a:xfrm flipH="1">
              <a:off x="210185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Line 68"/>
            <p:cNvSpPr>
              <a:spLocks noChangeShapeType="1"/>
            </p:cNvSpPr>
            <p:nvPr/>
          </p:nvSpPr>
          <p:spPr bwMode="auto">
            <a:xfrm flipH="1">
              <a:off x="200977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Line 69"/>
            <p:cNvSpPr>
              <a:spLocks noChangeShapeType="1"/>
            </p:cNvSpPr>
            <p:nvPr/>
          </p:nvSpPr>
          <p:spPr bwMode="auto">
            <a:xfrm flipH="1">
              <a:off x="1917700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Line 70"/>
            <p:cNvSpPr>
              <a:spLocks noChangeShapeType="1"/>
            </p:cNvSpPr>
            <p:nvPr/>
          </p:nvSpPr>
          <p:spPr bwMode="auto">
            <a:xfrm flipH="1">
              <a:off x="1825625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8" name="Line 71"/>
            <p:cNvSpPr>
              <a:spLocks noChangeShapeType="1"/>
            </p:cNvSpPr>
            <p:nvPr/>
          </p:nvSpPr>
          <p:spPr bwMode="auto">
            <a:xfrm flipH="1">
              <a:off x="1731963" y="5292725"/>
              <a:ext cx="476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Line 72"/>
            <p:cNvSpPr>
              <a:spLocks noChangeShapeType="1"/>
            </p:cNvSpPr>
            <p:nvPr/>
          </p:nvSpPr>
          <p:spPr bwMode="auto">
            <a:xfrm flipH="1">
              <a:off x="163988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0" name="Line 73"/>
            <p:cNvSpPr>
              <a:spLocks noChangeShapeType="1"/>
            </p:cNvSpPr>
            <p:nvPr/>
          </p:nvSpPr>
          <p:spPr bwMode="auto">
            <a:xfrm flipH="1">
              <a:off x="1547813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Line 74"/>
            <p:cNvSpPr>
              <a:spLocks noChangeShapeType="1"/>
            </p:cNvSpPr>
            <p:nvPr/>
          </p:nvSpPr>
          <p:spPr bwMode="auto">
            <a:xfrm flipH="1">
              <a:off x="1455738" y="5292725"/>
              <a:ext cx="4603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2" name="Line 75"/>
            <p:cNvSpPr>
              <a:spLocks noChangeShapeType="1"/>
            </p:cNvSpPr>
            <p:nvPr/>
          </p:nvSpPr>
          <p:spPr bwMode="auto">
            <a:xfrm flipH="1">
              <a:off x="1371600" y="5292725"/>
              <a:ext cx="38100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Freeform 521"/>
            <p:cNvSpPr>
              <a:spLocks/>
            </p:cNvSpPr>
            <p:nvPr/>
          </p:nvSpPr>
          <p:spPr bwMode="auto">
            <a:xfrm>
              <a:off x="5503862" y="5276850"/>
              <a:ext cx="88900" cy="1588"/>
            </a:xfrm>
            <a:custGeom>
              <a:avLst/>
              <a:gdLst>
                <a:gd name="T0" fmla="*/ 2147483647 w 56"/>
                <a:gd name="T1" fmla="*/ 0 h 1588"/>
                <a:gd name="T2" fmla="*/ 2147483647 w 56"/>
                <a:gd name="T3" fmla="*/ 0 h 1588"/>
                <a:gd name="T4" fmla="*/ 0 w 56"/>
                <a:gd name="T5" fmla="*/ 0 h 1588"/>
                <a:gd name="T6" fmla="*/ 0 60000 65536"/>
                <a:gd name="T7" fmla="*/ 0 60000 65536"/>
                <a:gd name="T8" fmla="*/ 0 60000 65536"/>
                <a:gd name="T9" fmla="*/ 0 w 56"/>
                <a:gd name="T10" fmla="*/ 0 h 1588"/>
                <a:gd name="T11" fmla="*/ 56 w 56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588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0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9734550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Memantine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+ Donepezil Combination in Moderate to Severe AD Study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en-US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Neuropsychiatric Inventory</a:t>
            </a:r>
            <a:endParaRPr lang="en-GB" altLang="ko-KR" sz="2800" i="1" dirty="0" smtClean="0">
              <a:solidFill>
                <a:schemeClr val="bg1"/>
              </a:solidFill>
            </a:endParaRPr>
          </a:p>
        </p:txBody>
      </p:sp>
      <p:sp>
        <p:nvSpPr>
          <p:cNvPr id="33802" name="Freeform 312"/>
          <p:cNvSpPr>
            <a:spLocks/>
          </p:cNvSpPr>
          <p:nvPr/>
        </p:nvSpPr>
        <p:spPr bwMode="auto">
          <a:xfrm>
            <a:off x="1543050" y="1978025"/>
            <a:ext cx="7200900" cy="3670300"/>
          </a:xfrm>
          <a:prstGeom prst="rect">
            <a:avLst/>
          </a:prstGeom>
          <a:noFill/>
          <a:ln w="7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GB" altLang="ko-KR" sz="1600">
              <a:cs typeface="Arial" charset="0"/>
            </a:endParaRPr>
          </a:p>
        </p:txBody>
      </p:sp>
      <p:sp>
        <p:nvSpPr>
          <p:cNvPr id="33803" name="Line 449"/>
          <p:cNvSpPr>
            <a:spLocks noChangeShapeType="1"/>
          </p:cNvSpPr>
          <p:nvPr/>
        </p:nvSpPr>
        <p:spPr bwMode="auto">
          <a:xfrm flipV="1">
            <a:off x="8429625" y="4814888"/>
            <a:ext cx="1787" cy="355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Freeform 450"/>
          <p:cNvSpPr>
            <a:spLocks/>
          </p:cNvSpPr>
          <p:nvPr/>
        </p:nvSpPr>
        <p:spPr bwMode="auto">
          <a:xfrm>
            <a:off x="8381405" y="4814889"/>
            <a:ext cx="98226" cy="1587"/>
          </a:xfrm>
          <a:custGeom>
            <a:avLst/>
            <a:gdLst>
              <a:gd name="T0" fmla="*/ 2147483647 w 55"/>
              <a:gd name="T1" fmla="*/ 0 h 1588"/>
              <a:gd name="T2" fmla="*/ 2147483647 w 55"/>
              <a:gd name="T3" fmla="*/ 0 h 1588"/>
              <a:gd name="T4" fmla="*/ 0 w 55"/>
              <a:gd name="T5" fmla="*/ 0 h 1588"/>
              <a:gd name="T6" fmla="*/ 0 60000 65536"/>
              <a:gd name="T7" fmla="*/ 0 60000 65536"/>
              <a:gd name="T8" fmla="*/ 0 60000 65536"/>
              <a:gd name="T9" fmla="*/ 0 w 55"/>
              <a:gd name="T10" fmla="*/ 0 h 1588"/>
              <a:gd name="T11" fmla="*/ 55 w 5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588">
                <a:moveTo>
                  <a:pt x="55" y="0"/>
                </a:moveTo>
                <a:lnTo>
                  <a:pt x="2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451"/>
          <p:cNvSpPr>
            <a:spLocks noChangeShapeType="1"/>
          </p:cNvSpPr>
          <p:nvPr/>
        </p:nvSpPr>
        <p:spPr bwMode="auto">
          <a:xfrm>
            <a:off x="8429625" y="5167314"/>
            <a:ext cx="1787" cy="3825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Freeform 452"/>
          <p:cNvSpPr>
            <a:spLocks/>
          </p:cNvSpPr>
          <p:nvPr/>
        </p:nvSpPr>
        <p:spPr bwMode="auto">
          <a:xfrm>
            <a:off x="8381405" y="5549900"/>
            <a:ext cx="98226" cy="1588"/>
          </a:xfrm>
          <a:custGeom>
            <a:avLst/>
            <a:gdLst>
              <a:gd name="T0" fmla="*/ 2147483647 w 55"/>
              <a:gd name="T1" fmla="*/ 0 h 1588"/>
              <a:gd name="T2" fmla="*/ 2147483647 w 55"/>
              <a:gd name="T3" fmla="*/ 0 h 1588"/>
              <a:gd name="T4" fmla="*/ 0 w 55"/>
              <a:gd name="T5" fmla="*/ 0 h 1588"/>
              <a:gd name="T6" fmla="*/ 0 60000 65536"/>
              <a:gd name="T7" fmla="*/ 0 60000 65536"/>
              <a:gd name="T8" fmla="*/ 0 60000 65536"/>
              <a:gd name="T9" fmla="*/ 0 w 55"/>
              <a:gd name="T10" fmla="*/ 0 h 1588"/>
              <a:gd name="T11" fmla="*/ 55 w 5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588">
                <a:moveTo>
                  <a:pt x="55" y="0"/>
                </a:moveTo>
                <a:lnTo>
                  <a:pt x="2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Freeform 453"/>
          <p:cNvSpPr>
            <a:spLocks/>
          </p:cNvSpPr>
          <p:nvPr/>
        </p:nvSpPr>
        <p:spPr bwMode="auto">
          <a:xfrm>
            <a:off x="8340328" y="5100639"/>
            <a:ext cx="178594" cy="141287"/>
          </a:xfrm>
          <a:custGeom>
            <a:avLst/>
            <a:gdLst>
              <a:gd name="T0" fmla="*/ 2147483647 w 100"/>
              <a:gd name="T1" fmla="*/ 2147483647 h 89"/>
              <a:gd name="T2" fmla="*/ 2147483647 w 100"/>
              <a:gd name="T3" fmla="*/ 2147483647 h 89"/>
              <a:gd name="T4" fmla="*/ 2147483647 w 100"/>
              <a:gd name="T5" fmla="*/ 2147483647 h 89"/>
              <a:gd name="T6" fmla="*/ 2147483647 w 100"/>
              <a:gd name="T7" fmla="*/ 2147483647 h 89"/>
              <a:gd name="T8" fmla="*/ 2147483647 w 100"/>
              <a:gd name="T9" fmla="*/ 2147483647 h 89"/>
              <a:gd name="T10" fmla="*/ 2147483647 w 100"/>
              <a:gd name="T11" fmla="*/ 2147483647 h 89"/>
              <a:gd name="T12" fmla="*/ 2147483647 w 100"/>
              <a:gd name="T13" fmla="*/ 2147483647 h 89"/>
              <a:gd name="T14" fmla="*/ 2147483647 w 100"/>
              <a:gd name="T15" fmla="*/ 2147483647 h 89"/>
              <a:gd name="T16" fmla="*/ 2147483647 w 100"/>
              <a:gd name="T17" fmla="*/ 2147483647 h 89"/>
              <a:gd name="T18" fmla="*/ 2147483647 w 100"/>
              <a:gd name="T19" fmla="*/ 2147483647 h 89"/>
              <a:gd name="T20" fmla="*/ 2147483647 w 100"/>
              <a:gd name="T21" fmla="*/ 2147483647 h 89"/>
              <a:gd name="T22" fmla="*/ 2147483647 w 100"/>
              <a:gd name="T23" fmla="*/ 2147483647 h 89"/>
              <a:gd name="T24" fmla="*/ 2147483647 w 100"/>
              <a:gd name="T25" fmla="*/ 2147483647 h 89"/>
              <a:gd name="T26" fmla="*/ 2147483647 w 100"/>
              <a:gd name="T27" fmla="*/ 2147483647 h 89"/>
              <a:gd name="T28" fmla="*/ 2147483647 w 100"/>
              <a:gd name="T29" fmla="*/ 2147483647 h 89"/>
              <a:gd name="T30" fmla="*/ 2147483647 w 100"/>
              <a:gd name="T31" fmla="*/ 2147483647 h 89"/>
              <a:gd name="T32" fmla="*/ 2147483647 w 100"/>
              <a:gd name="T33" fmla="*/ 2147483647 h 89"/>
              <a:gd name="T34" fmla="*/ 2147483647 w 100"/>
              <a:gd name="T35" fmla="*/ 2147483647 h 89"/>
              <a:gd name="T36" fmla="*/ 0 w 100"/>
              <a:gd name="T37" fmla="*/ 2147483647 h 89"/>
              <a:gd name="T38" fmla="*/ 0 w 100"/>
              <a:gd name="T39" fmla="*/ 2147483647 h 89"/>
              <a:gd name="T40" fmla="*/ 0 w 100"/>
              <a:gd name="T41" fmla="*/ 2147483647 h 89"/>
              <a:gd name="T42" fmla="*/ 0 w 100"/>
              <a:gd name="T43" fmla="*/ 2147483647 h 89"/>
              <a:gd name="T44" fmla="*/ 0 w 100"/>
              <a:gd name="T45" fmla="*/ 2147483647 h 89"/>
              <a:gd name="T46" fmla="*/ 2147483647 w 100"/>
              <a:gd name="T47" fmla="*/ 2147483647 h 89"/>
              <a:gd name="T48" fmla="*/ 2147483647 w 100"/>
              <a:gd name="T49" fmla="*/ 2147483647 h 89"/>
              <a:gd name="T50" fmla="*/ 2147483647 w 100"/>
              <a:gd name="T51" fmla="*/ 2147483647 h 89"/>
              <a:gd name="T52" fmla="*/ 2147483647 w 100"/>
              <a:gd name="T53" fmla="*/ 2147483647 h 89"/>
              <a:gd name="T54" fmla="*/ 2147483647 w 100"/>
              <a:gd name="T55" fmla="*/ 2147483647 h 89"/>
              <a:gd name="T56" fmla="*/ 2147483647 w 100"/>
              <a:gd name="T57" fmla="*/ 2147483647 h 89"/>
              <a:gd name="T58" fmla="*/ 2147483647 w 100"/>
              <a:gd name="T59" fmla="*/ 0 h 89"/>
              <a:gd name="T60" fmla="*/ 2147483647 w 100"/>
              <a:gd name="T61" fmla="*/ 0 h 89"/>
              <a:gd name="T62" fmla="*/ 2147483647 w 100"/>
              <a:gd name="T63" fmla="*/ 0 h 89"/>
              <a:gd name="T64" fmla="*/ 2147483647 w 100"/>
              <a:gd name="T65" fmla="*/ 2147483647 h 89"/>
              <a:gd name="T66" fmla="*/ 2147483647 w 100"/>
              <a:gd name="T67" fmla="*/ 2147483647 h 89"/>
              <a:gd name="T68" fmla="*/ 2147483647 w 100"/>
              <a:gd name="T69" fmla="*/ 2147483647 h 89"/>
              <a:gd name="T70" fmla="*/ 2147483647 w 100"/>
              <a:gd name="T71" fmla="*/ 2147483647 h 89"/>
              <a:gd name="T72" fmla="*/ 2147483647 w 100"/>
              <a:gd name="T73" fmla="*/ 2147483647 h 89"/>
              <a:gd name="T74" fmla="*/ 2147483647 w 100"/>
              <a:gd name="T75" fmla="*/ 2147483647 h 89"/>
              <a:gd name="T76" fmla="*/ 2147483647 w 100"/>
              <a:gd name="T77" fmla="*/ 2147483647 h 89"/>
              <a:gd name="T78" fmla="*/ 2147483647 w 100"/>
              <a:gd name="T79" fmla="*/ 2147483647 h 89"/>
              <a:gd name="T80" fmla="*/ 2147483647 w 100"/>
              <a:gd name="T81" fmla="*/ 2147483647 h 8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"/>
              <a:gd name="T124" fmla="*/ 0 h 89"/>
              <a:gd name="T125" fmla="*/ 100 w 100"/>
              <a:gd name="T126" fmla="*/ 89 h 8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" h="89">
                <a:moveTo>
                  <a:pt x="100" y="69"/>
                </a:moveTo>
                <a:lnTo>
                  <a:pt x="100" y="69"/>
                </a:lnTo>
                <a:lnTo>
                  <a:pt x="100" y="73"/>
                </a:lnTo>
                <a:lnTo>
                  <a:pt x="99" y="77"/>
                </a:lnTo>
                <a:lnTo>
                  <a:pt x="97" y="81"/>
                </a:lnTo>
                <a:lnTo>
                  <a:pt x="94" y="83"/>
                </a:lnTo>
                <a:lnTo>
                  <a:pt x="92" y="87"/>
                </a:lnTo>
                <a:lnTo>
                  <a:pt x="88" y="88"/>
                </a:lnTo>
                <a:lnTo>
                  <a:pt x="83" y="89"/>
                </a:lnTo>
                <a:lnTo>
                  <a:pt x="80" y="89"/>
                </a:lnTo>
                <a:lnTo>
                  <a:pt x="20" y="89"/>
                </a:lnTo>
                <a:lnTo>
                  <a:pt x="15" y="89"/>
                </a:lnTo>
                <a:lnTo>
                  <a:pt x="12" y="88"/>
                </a:lnTo>
                <a:lnTo>
                  <a:pt x="8" y="87"/>
                </a:lnTo>
                <a:lnTo>
                  <a:pt x="6" y="83"/>
                </a:lnTo>
                <a:lnTo>
                  <a:pt x="2" y="81"/>
                </a:lnTo>
                <a:lnTo>
                  <a:pt x="1" y="77"/>
                </a:lnTo>
                <a:lnTo>
                  <a:pt x="0" y="73"/>
                </a:lnTo>
                <a:lnTo>
                  <a:pt x="0" y="69"/>
                </a:lnTo>
                <a:lnTo>
                  <a:pt x="0" y="20"/>
                </a:lnTo>
                <a:lnTo>
                  <a:pt x="0" y="17"/>
                </a:lnTo>
                <a:lnTo>
                  <a:pt x="1" y="13"/>
                </a:lnTo>
                <a:lnTo>
                  <a:pt x="2" y="9"/>
                </a:lnTo>
                <a:lnTo>
                  <a:pt x="6" y="6"/>
                </a:lnTo>
                <a:lnTo>
                  <a:pt x="8" y="3"/>
                </a:lnTo>
                <a:lnTo>
                  <a:pt x="12" y="2"/>
                </a:lnTo>
                <a:lnTo>
                  <a:pt x="15" y="1"/>
                </a:lnTo>
                <a:lnTo>
                  <a:pt x="20" y="0"/>
                </a:lnTo>
                <a:lnTo>
                  <a:pt x="80" y="0"/>
                </a:lnTo>
                <a:lnTo>
                  <a:pt x="83" y="1"/>
                </a:lnTo>
                <a:lnTo>
                  <a:pt x="88" y="2"/>
                </a:lnTo>
                <a:lnTo>
                  <a:pt x="92" y="3"/>
                </a:lnTo>
                <a:lnTo>
                  <a:pt x="94" y="6"/>
                </a:lnTo>
                <a:lnTo>
                  <a:pt x="97" y="9"/>
                </a:lnTo>
                <a:lnTo>
                  <a:pt x="99" y="13"/>
                </a:lnTo>
                <a:lnTo>
                  <a:pt x="100" y="17"/>
                </a:lnTo>
                <a:lnTo>
                  <a:pt x="100" y="20"/>
                </a:lnTo>
                <a:lnTo>
                  <a:pt x="100" y="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808" name="Freeform 500"/>
          <p:cNvSpPr>
            <a:spLocks/>
          </p:cNvSpPr>
          <p:nvPr/>
        </p:nvSpPr>
        <p:spPr bwMode="auto">
          <a:xfrm>
            <a:off x="3962996" y="2630489"/>
            <a:ext cx="182166" cy="142875"/>
          </a:xfrm>
          <a:custGeom>
            <a:avLst/>
            <a:gdLst>
              <a:gd name="T0" fmla="*/ 2147483647 w 102"/>
              <a:gd name="T1" fmla="*/ 2147483647 h 90"/>
              <a:gd name="T2" fmla="*/ 2147483647 w 102"/>
              <a:gd name="T3" fmla="*/ 2147483647 h 90"/>
              <a:gd name="T4" fmla="*/ 2147483647 w 102"/>
              <a:gd name="T5" fmla="*/ 2147483647 h 90"/>
              <a:gd name="T6" fmla="*/ 2147483647 w 102"/>
              <a:gd name="T7" fmla="*/ 2147483647 h 90"/>
              <a:gd name="T8" fmla="*/ 2147483647 w 102"/>
              <a:gd name="T9" fmla="*/ 2147483647 h 90"/>
              <a:gd name="T10" fmla="*/ 2147483647 w 102"/>
              <a:gd name="T11" fmla="*/ 2147483647 h 90"/>
              <a:gd name="T12" fmla="*/ 2147483647 w 102"/>
              <a:gd name="T13" fmla="*/ 2147483647 h 90"/>
              <a:gd name="T14" fmla="*/ 2147483647 w 102"/>
              <a:gd name="T15" fmla="*/ 2147483647 h 90"/>
              <a:gd name="T16" fmla="*/ 2147483647 w 102"/>
              <a:gd name="T17" fmla="*/ 2147483647 h 90"/>
              <a:gd name="T18" fmla="*/ 2147483647 w 102"/>
              <a:gd name="T19" fmla="*/ 2147483647 h 90"/>
              <a:gd name="T20" fmla="*/ 2147483647 w 102"/>
              <a:gd name="T21" fmla="*/ 2147483647 h 90"/>
              <a:gd name="T22" fmla="*/ 2147483647 w 102"/>
              <a:gd name="T23" fmla="*/ 2147483647 h 90"/>
              <a:gd name="T24" fmla="*/ 2147483647 w 102"/>
              <a:gd name="T25" fmla="*/ 2147483647 h 90"/>
              <a:gd name="T26" fmla="*/ 2147483647 w 102"/>
              <a:gd name="T27" fmla="*/ 2147483647 h 90"/>
              <a:gd name="T28" fmla="*/ 2147483647 w 102"/>
              <a:gd name="T29" fmla="*/ 2147483647 h 90"/>
              <a:gd name="T30" fmla="*/ 2147483647 w 102"/>
              <a:gd name="T31" fmla="*/ 2147483647 h 90"/>
              <a:gd name="T32" fmla="*/ 2147483647 w 102"/>
              <a:gd name="T33" fmla="*/ 2147483647 h 90"/>
              <a:gd name="T34" fmla="*/ 2147483647 w 102"/>
              <a:gd name="T35" fmla="*/ 2147483647 h 90"/>
              <a:gd name="T36" fmla="*/ 2147483647 w 102"/>
              <a:gd name="T37" fmla="*/ 2147483647 h 90"/>
              <a:gd name="T38" fmla="*/ 0 w 102"/>
              <a:gd name="T39" fmla="*/ 2147483647 h 90"/>
              <a:gd name="T40" fmla="*/ 0 w 102"/>
              <a:gd name="T41" fmla="*/ 2147483647 h 90"/>
              <a:gd name="T42" fmla="*/ 0 w 102"/>
              <a:gd name="T43" fmla="*/ 2147483647 h 90"/>
              <a:gd name="T44" fmla="*/ 2147483647 w 102"/>
              <a:gd name="T45" fmla="*/ 2147483647 h 90"/>
              <a:gd name="T46" fmla="*/ 2147483647 w 102"/>
              <a:gd name="T47" fmla="*/ 2147483647 h 90"/>
              <a:gd name="T48" fmla="*/ 2147483647 w 102"/>
              <a:gd name="T49" fmla="*/ 2147483647 h 90"/>
              <a:gd name="T50" fmla="*/ 2147483647 w 102"/>
              <a:gd name="T51" fmla="*/ 2147483647 h 90"/>
              <a:gd name="T52" fmla="*/ 2147483647 w 102"/>
              <a:gd name="T53" fmla="*/ 2147483647 h 90"/>
              <a:gd name="T54" fmla="*/ 2147483647 w 102"/>
              <a:gd name="T55" fmla="*/ 2147483647 h 90"/>
              <a:gd name="T56" fmla="*/ 2147483647 w 102"/>
              <a:gd name="T57" fmla="*/ 2147483647 h 90"/>
              <a:gd name="T58" fmla="*/ 2147483647 w 102"/>
              <a:gd name="T59" fmla="*/ 0 h 90"/>
              <a:gd name="T60" fmla="*/ 2147483647 w 102"/>
              <a:gd name="T61" fmla="*/ 0 h 90"/>
              <a:gd name="T62" fmla="*/ 2147483647 w 102"/>
              <a:gd name="T63" fmla="*/ 0 h 90"/>
              <a:gd name="T64" fmla="*/ 2147483647 w 102"/>
              <a:gd name="T65" fmla="*/ 2147483647 h 90"/>
              <a:gd name="T66" fmla="*/ 2147483647 w 102"/>
              <a:gd name="T67" fmla="*/ 2147483647 h 90"/>
              <a:gd name="T68" fmla="*/ 2147483647 w 102"/>
              <a:gd name="T69" fmla="*/ 2147483647 h 90"/>
              <a:gd name="T70" fmla="*/ 2147483647 w 102"/>
              <a:gd name="T71" fmla="*/ 2147483647 h 90"/>
              <a:gd name="T72" fmla="*/ 2147483647 w 102"/>
              <a:gd name="T73" fmla="*/ 2147483647 h 90"/>
              <a:gd name="T74" fmla="*/ 2147483647 w 102"/>
              <a:gd name="T75" fmla="*/ 2147483647 h 90"/>
              <a:gd name="T76" fmla="*/ 2147483647 w 102"/>
              <a:gd name="T77" fmla="*/ 2147483647 h 90"/>
              <a:gd name="T78" fmla="*/ 2147483647 w 102"/>
              <a:gd name="T79" fmla="*/ 2147483647 h 90"/>
              <a:gd name="T80" fmla="*/ 2147483647 w 102"/>
              <a:gd name="T81" fmla="*/ 2147483647 h 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"/>
              <a:gd name="T124" fmla="*/ 0 h 90"/>
              <a:gd name="T125" fmla="*/ 102 w 102"/>
              <a:gd name="T126" fmla="*/ 90 h 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" h="90">
                <a:moveTo>
                  <a:pt x="102" y="69"/>
                </a:moveTo>
                <a:lnTo>
                  <a:pt x="102" y="69"/>
                </a:lnTo>
                <a:lnTo>
                  <a:pt x="101" y="74"/>
                </a:lnTo>
                <a:lnTo>
                  <a:pt x="100" y="78"/>
                </a:lnTo>
                <a:lnTo>
                  <a:pt x="98" y="81"/>
                </a:lnTo>
                <a:lnTo>
                  <a:pt x="96" y="84"/>
                </a:lnTo>
                <a:lnTo>
                  <a:pt x="92" y="87"/>
                </a:lnTo>
                <a:lnTo>
                  <a:pt x="89" y="89"/>
                </a:lnTo>
                <a:lnTo>
                  <a:pt x="85" y="90"/>
                </a:lnTo>
                <a:lnTo>
                  <a:pt x="81" y="90"/>
                </a:lnTo>
                <a:lnTo>
                  <a:pt x="21" y="90"/>
                </a:lnTo>
                <a:lnTo>
                  <a:pt x="17" y="90"/>
                </a:lnTo>
                <a:lnTo>
                  <a:pt x="14" y="89"/>
                </a:lnTo>
                <a:lnTo>
                  <a:pt x="10" y="87"/>
                </a:lnTo>
                <a:lnTo>
                  <a:pt x="6" y="84"/>
                </a:lnTo>
                <a:lnTo>
                  <a:pt x="4" y="81"/>
                </a:lnTo>
                <a:lnTo>
                  <a:pt x="3" y="78"/>
                </a:lnTo>
                <a:lnTo>
                  <a:pt x="1" y="74"/>
                </a:lnTo>
                <a:lnTo>
                  <a:pt x="0" y="69"/>
                </a:lnTo>
                <a:lnTo>
                  <a:pt x="0" y="21"/>
                </a:lnTo>
                <a:lnTo>
                  <a:pt x="1" y="17"/>
                </a:lnTo>
                <a:lnTo>
                  <a:pt x="3" y="14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4" y="3"/>
                </a:lnTo>
                <a:lnTo>
                  <a:pt x="17" y="1"/>
                </a:lnTo>
                <a:lnTo>
                  <a:pt x="21" y="0"/>
                </a:lnTo>
                <a:lnTo>
                  <a:pt x="81" y="0"/>
                </a:lnTo>
                <a:lnTo>
                  <a:pt x="85" y="1"/>
                </a:lnTo>
                <a:lnTo>
                  <a:pt x="89" y="3"/>
                </a:lnTo>
                <a:lnTo>
                  <a:pt x="92" y="4"/>
                </a:lnTo>
                <a:lnTo>
                  <a:pt x="96" y="6"/>
                </a:lnTo>
                <a:lnTo>
                  <a:pt x="98" y="10"/>
                </a:lnTo>
                <a:lnTo>
                  <a:pt x="100" y="14"/>
                </a:lnTo>
                <a:lnTo>
                  <a:pt x="101" y="17"/>
                </a:lnTo>
                <a:lnTo>
                  <a:pt x="102" y="21"/>
                </a:lnTo>
                <a:lnTo>
                  <a:pt x="102" y="69"/>
                </a:lnTo>
                <a:close/>
              </a:path>
            </a:pathLst>
          </a:custGeom>
          <a:solidFill>
            <a:srgbClr val="252D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501"/>
          <p:cNvSpPr>
            <a:spLocks noChangeShapeType="1"/>
          </p:cNvSpPr>
          <p:nvPr/>
        </p:nvSpPr>
        <p:spPr bwMode="auto">
          <a:xfrm flipV="1">
            <a:off x="4052293" y="2398713"/>
            <a:ext cx="3572" cy="303212"/>
          </a:xfrm>
          <a:prstGeom prst="line">
            <a:avLst/>
          </a:pr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Freeform 502"/>
          <p:cNvSpPr>
            <a:spLocks/>
          </p:cNvSpPr>
          <p:nvPr/>
        </p:nvSpPr>
        <p:spPr bwMode="auto">
          <a:xfrm>
            <a:off x="4004072" y="2398714"/>
            <a:ext cx="100013" cy="1587"/>
          </a:xfrm>
          <a:custGeom>
            <a:avLst/>
            <a:gdLst>
              <a:gd name="T0" fmla="*/ 2147483647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56" y="0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503"/>
          <p:cNvSpPr>
            <a:spLocks noChangeShapeType="1"/>
          </p:cNvSpPr>
          <p:nvPr/>
        </p:nvSpPr>
        <p:spPr bwMode="auto">
          <a:xfrm>
            <a:off x="4052293" y="2701926"/>
            <a:ext cx="3572" cy="315913"/>
          </a:xfrm>
          <a:prstGeom prst="line">
            <a:avLst/>
          </a:pr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Freeform 504"/>
          <p:cNvSpPr>
            <a:spLocks/>
          </p:cNvSpPr>
          <p:nvPr/>
        </p:nvSpPr>
        <p:spPr bwMode="auto">
          <a:xfrm>
            <a:off x="4004072" y="3017839"/>
            <a:ext cx="100013" cy="1587"/>
          </a:xfrm>
          <a:custGeom>
            <a:avLst/>
            <a:gdLst>
              <a:gd name="T0" fmla="*/ 2147483647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56" y="0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Freeform 505"/>
          <p:cNvSpPr>
            <a:spLocks/>
          </p:cNvSpPr>
          <p:nvPr/>
        </p:nvSpPr>
        <p:spPr bwMode="auto">
          <a:xfrm>
            <a:off x="6150769" y="3560764"/>
            <a:ext cx="182166" cy="142875"/>
          </a:xfrm>
          <a:custGeom>
            <a:avLst/>
            <a:gdLst>
              <a:gd name="T0" fmla="*/ 2147483647 w 102"/>
              <a:gd name="T1" fmla="*/ 2147483647 h 90"/>
              <a:gd name="T2" fmla="*/ 2147483647 w 102"/>
              <a:gd name="T3" fmla="*/ 2147483647 h 90"/>
              <a:gd name="T4" fmla="*/ 2147483647 w 102"/>
              <a:gd name="T5" fmla="*/ 2147483647 h 90"/>
              <a:gd name="T6" fmla="*/ 2147483647 w 102"/>
              <a:gd name="T7" fmla="*/ 2147483647 h 90"/>
              <a:gd name="T8" fmla="*/ 2147483647 w 102"/>
              <a:gd name="T9" fmla="*/ 2147483647 h 90"/>
              <a:gd name="T10" fmla="*/ 2147483647 w 102"/>
              <a:gd name="T11" fmla="*/ 2147483647 h 90"/>
              <a:gd name="T12" fmla="*/ 2147483647 w 102"/>
              <a:gd name="T13" fmla="*/ 2147483647 h 90"/>
              <a:gd name="T14" fmla="*/ 2147483647 w 102"/>
              <a:gd name="T15" fmla="*/ 2147483647 h 90"/>
              <a:gd name="T16" fmla="*/ 2147483647 w 102"/>
              <a:gd name="T17" fmla="*/ 2147483647 h 90"/>
              <a:gd name="T18" fmla="*/ 2147483647 w 102"/>
              <a:gd name="T19" fmla="*/ 2147483647 h 90"/>
              <a:gd name="T20" fmla="*/ 2147483647 w 102"/>
              <a:gd name="T21" fmla="*/ 2147483647 h 90"/>
              <a:gd name="T22" fmla="*/ 2147483647 w 102"/>
              <a:gd name="T23" fmla="*/ 2147483647 h 90"/>
              <a:gd name="T24" fmla="*/ 2147483647 w 102"/>
              <a:gd name="T25" fmla="*/ 2147483647 h 90"/>
              <a:gd name="T26" fmla="*/ 2147483647 w 102"/>
              <a:gd name="T27" fmla="*/ 2147483647 h 90"/>
              <a:gd name="T28" fmla="*/ 2147483647 w 102"/>
              <a:gd name="T29" fmla="*/ 2147483647 h 90"/>
              <a:gd name="T30" fmla="*/ 2147483647 w 102"/>
              <a:gd name="T31" fmla="*/ 2147483647 h 90"/>
              <a:gd name="T32" fmla="*/ 2147483647 w 102"/>
              <a:gd name="T33" fmla="*/ 2147483647 h 90"/>
              <a:gd name="T34" fmla="*/ 2147483647 w 102"/>
              <a:gd name="T35" fmla="*/ 2147483647 h 90"/>
              <a:gd name="T36" fmla="*/ 2147483647 w 102"/>
              <a:gd name="T37" fmla="*/ 2147483647 h 90"/>
              <a:gd name="T38" fmla="*/ 0 w 102"/>
              <a:gd name="T39" fmla="*/ 2147483647 h 90"/>
              <a:gd name="T40" fmla="*/ 0 w 102"/>
              <a:gd name="T41" fmla="*/ 2147483647 h 90"/>
              <a:gd name="T42" fmla="*/ 0 w 102"/>
              <a:gd name="T43" fmla="*/ 2147483647 h 90"/>
              <a:gd name="T44" fmla="*/ 2147483647 w 102"/>
              <a:gd name="T45" fmla="*/ 2147483647 h 90"/>
              <a:gd name="T46" fmla="*/ 2147483647 w 102"/>
              <a:gd name="T47" fmla="*/ 2147483647 h 90"/>
              <a:gd name="T48" fmla="*/ 2147483647 w 102"/>
              <a:gd name="T49" fmla="*/ 2147483647 h 90"/>
              <a:gd name="T50" fmla="*/ 2147483647 w 102"/>
              <a:gd name="T51" fmla="*/ 2147483647 h 90"/>
              <a:gd name="T52" fmla="*/ 2147483647 w 102"/>
              <a:gd name="T53" fmla="*/ 2147483647 h 90"/>
              <a:gd name="T54" fmla="*/ 2147483647 w 102"/>
              <a:gd name="T55" fmla="*/ 2147483647 h 90"/>
              <a:gd name="T56" fmla="*/ 2147483647 w 102"/>
              <a:gd name="T57" fmla="*/ 2147483647 h 90"/>
              <a:gd name="T58" fmla="*/ 2147483647 w 102"/>
              <a:gd name="T59" fmla="*/ 0 h 90"/>
              <a:gd name="T60" fmla="*/ 2147483647 w 102"/>
              <a:gd name="T61" fmla="*/ 0 h 90"/>
              <a:gd name="T62" fmla="*/ 2147483647 w 102"/>
              <a:gd name="T63" fmla="*/ 0 h 90"/>
              <a:gd name="T64" fmla="*/ 2147483647 w 102"/>
              <a:gd name="T65" fmla="*/ 2147483647 h 90"/>
              <a:gd name="T66" fmla="*/ 2147483647 w 102"/>
              <a:gd name="T67" fmla="*/ 2147483647 h 90"/>
              <a:gd name="T68" fmla="*/ 2147483647 w 102"/>
              <a:gd name="T69" fmla="*/ 2147483647 h 90"/>
              <a:gd name="T70" fmla="*/ 2147483647 w 102"/>
              <a:gd name="T71" fmla="*/ 2147483647 h 90"/>
              <a:gd name="T72" fmla="*/ 2147483647 w 102"/>
              <a:gd name="T73" fmla="*/ 2147483647 h 90"/>
              <a:gd name="T74" fmla="*/ 2147483647 w 102"/>
              <a:gd name="T75" fmla="*/ 2147483647 h 90"/>
              <a:gd name="T76" fmla="*/ 2147483647 w 102"/>
              <a:gd name="T77" fmla="*/ 2147483647 h 90"/>
              <a:gd name="T78" fmla="*/ 2147483647 w 102"/>
              <a:gd name="T79" fmla="*/ 2147483647 h 90"/>
              <a:gd name="T80" fmla="*/ 2147483647 w 102"/>
              <a:gd name="T81" fmla="*/ 2147483647 h 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"/>
              <a:gd name="T124" fmla="*/ 0 h 90"/>
              <a:gd name="T125" fmla="*/ 102 w 102"/>
              <a:gd name="T126" fmla="*/ 90 h 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" h="90">
                <a:moveTo>
                  <a:pt x="102" y="69"/>
                </a:moveTo>
                <a:lnTo>
                  <a:pt x="102" y="69"/>
                </a:lnTo>
                <a:lnTo>
                  <a:pt x="102" y="74"/>
                </a:lnTo>
                <a:lnTo>
                  <a:pt x="100" y="78"/>
                </a:lnTo>
                <a:lnTo>
                  <a:pt x="98" y="81"/>
                </a:lnTo>
                <a:lnTo>
                  <a:pt x="96" y="84"/>
                </a:lnTo>
                <a:lnTo>
                  <a:pt x="92" y="87"/>
                </a:lnTo>
                <a:lnTo>
                  <a:pt x="89" y="88"/>
                </a:lnTo>
                <a:lnTo>
                  <a:pt x="85" y="90"/>
                </a:lnTo>
                <a:lnTo>
                  <a:pt x="81" y="90"/>
                </a:lnTo>
                <a:lnTo>
                  <a:pt x="20" y="90"/>
                </a:lnTo>
                <a:lnTo>
                  <a:pt x="17" y="90"/>
                </a:lnTo>
                <a:lnTo>
                  <a:pt x="13" y="88"/>
                </a:lnTo>
                <a:lnTo>
                  <a:pt x="10" y="87"/>
                </a:lnTo>
                <a:lnTo>
                  <a:pt x="6" y="84"/>
                </a:lnTo>
                <a:lnTo>
                  <a:pt x="4" y="81"/>
                </a:lnTo>
                <a:lnTo>
                  <a:pt x="2" y="78"/>
                </a:lnTo>
                <a:lnTo>
                  <a:pt x="1" y="74"/>
                </a:lnTo>
                <a:lnTo>
                  <a:pt x="0" y="69"/>
                </a:lnTo>
                <a:lnTo>
                  <a:pt x="0" y="21"/>
                </a:lnTo>
                <a:lnTo>
                  <a:pt x="1" y="17"/>
                </a:lnTo>
                <a:lnTo>
                  <a:pt x="2" y="13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3" y="2"/>
                </a:lnTo>
                <a:lnTo>
                  <a:pt x="17" y="1"/>
                </a:lnTo>
                <a:lnTo>
                  <a:pt x="20" y="0"/>
                </a:lnTo>
                <a:lnTo>
                  <a:pt x="81" y="0"/>
                </a:lnTo>
                <a:lnTo>
                  <a:pt x="85" y="1"/>
                </a:lnTo>
                <a:lnTo>
                  <a:pt x="89" y="2"/>
                </a:lnTo>
                <a:lnTo>
                  <a:pt x="92" y="4"/>
                </a:lnTo>
                <a:lnTo>
                  <a:pt x="96" y="6"/>
                </a:lnTo>
                <a:lnTo>
                  <a:pt x="98" y="10"/>
                </a:lnTo>
                <a:lnTo>
                  <a:pt x="100" y="13"/>
                </a:lnTo>
                <a:lnTo>
                  <a:pt x="102" y="17"/>
                </a:lnTo>
                <a:lnTo>
                  <a:pt x="102" y="21"/>
                </a:lnTo>
                <a:lnTo>
                  <a:pt x="102" y="69"/>
                </a:lnTo>
                <a:close/>
              </a:path>
            </a:pathLst>
          </a:custGeom>
          <a:solidFill>
            <a:srgbClr val="252D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506"/>
          <p:cNvSpPr>
            <a:spLocks noChangeShapeType="1"/>
          </p:cNvSpPr>
          <p:nvPr/>
        </p:nvSpPr>
        <p:spPr bwMode="auto">
          <a:xfrm flipH="1" flipV="1">
            <a:off x="6243638" y="3262310"/>
            <a:ext cx="1786" cy="387352"/>
          </a:xfrm>
          <a:prstGeom prst="line">
            <a:avLst/>
          </a:pr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Freeform 507"/>
          <p:cNvSpPr>
            <a:spLocks/>
          </p:cNvSpPr>
          <p:nvPr/>
        </p:nvSpPr>
        <p:spPr bwMode="auto">
          <a:xfrm>
            <a:off x="6191846" y="3262314"/>
            <a:ext cx="100013" cy="1587"/>
          </a:xfrm>
          <a:custGeom>
            <a:avLst/>
            <a:gdLst>
              <a:gd name="T0" fmla="*/ 2147483647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56" y="0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508"/>
          <p:cNvSpPr>
            <a:spLocks noChangeShapeType="1"/>
          </p:cNvSpPr>
          <p:nvPr/>
        </p:nvSpPr>
        <p:spPr bwMode="auto">
          <a:xfrm flipH="1">
            <a:off x="6243638" y="3632200"/>
            <a:ext cx="1786" cy="368299"/>
          </a:xfrm>
          <a:prstGeom prst="line">
            <a:avLst/>
          </a:pr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Freeform 509"/>
          <p:cNvSpPr>
            <a:spLocks/>
          </p:cNvSpPr>
          <p:nvPr/>
        </p:nvSpPr>
        <p:spPr bwMode="auto">
          <a:xfrm>
            <a:off x="6191846" y="4000500"/>
            <a:ext cx="100013" cy="1588"/>
          </a:xfrm>
          <a:custGeom>
            <a:avLst/>
            <a:gdLst>
              <a:gd name="T0" fmla="*/ 2147483647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56" y="0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Freeform 510"/>
          <p:cNvSpPr>
            <a:spLocks/>
          </p:cNvSpPr>
          <p:nvPr/>
        </p:nvSpPr>
        <p:spPr bwMode="auto">
          <a:xfrm>
            <a:off x="8340328" y="3690939"/>
            <a:ext cx="178594" cy="142875"/>
          </a:xfrm>
          <a:custGeom>
            <a:avLst/>
            <a:gdLst>
              <a:gd name="T0" fmla="*/ 2147483647 w 100"/>
              <a:gd name="T1" fmla="*/ 2147483647 h 90"/>
              <a:gd name="T2" fmla="*/ 2147483647 w 100"/>
              <a:gd name="T3" fmla="*/ 2147483647 h 90"/>
              <a:gd name="T4" fmla="*/ 2147483647 w 100"/>
              <a:gd name="T5" fmla="*/ 2147483647 h 90"/>
              <a:gd name="T6" fmla="*/ 2147483647 w 100"/>
              <a:gd name="T7" fmla="*/ 2147483647 h 90"/>
              <a:gd name="T8" fmla="*/ 2147483647 w 100"/>
              <a:gd name="T9" fmla="*/ 2147483647 h 90"/>
              <a:gd name="T10" fmla="*/ 2147483647 w 100"/>
              <a:gd name="T11" fmla="*/ 2147483647 h 90"/>
              <a:gd name="T12" fmla="*/ 2147483647 w 100"/>
              <a:gd name="T13" fmla="*/ 2147483647 h 90"/>
              <a:gd name="T14" fmla="*/ 2147483647 w 100"/>
              <a:gd name="T15" fmla="*/ 2147483647 h 90"/>
              <a:gd name="T16" fmla="*/ 2147483647 w 100"/>
              <a:gd name="T17" fmla="*/ 2147483647 h 90"/>
              <a:gd name="T18" fmla="*/ 2147483647 w 100"/>
              <a:gd name="T19" fmla="*/ 2147483647 h 90"/>
              <a:gd name="T20" fmla="*/ 2147483647 w 100"/>
              <a:gd name="T21" fmla="*/ 2147483647 h 90"/>
              <a:gd name="T22" fmla="*/ 2147483647 w 100"/>
              <a:gd name="T23" fmla="*/ 2147483647 h 90"/>
              <a:gd name="T24" fmla="*/ 2147483647 w 100"/>
              <a:gd name="T25" fmla="*/ 2147483647 h 90"/>
              <a:gd name="T26" fmla="*/ 2147483647 w 100"/>
              <a:gd name="T27" fmla="*/ 2147483647 h 90"/>
              <a:gd name="T28" fmla="*/ 2147483647 w 100"/>
              <a:gd name="T29" fmla="*/ 2147483647 h 90"/>
              <a:gd name="T30" fmla="*/ 2147483647 w 100"/>
              <a:gd name="T31" fmla="*/ 2147483647 h 90"/>
              <a:gd name="T32" fmla="*/ 2147483647 w 100"/>
              <a:gd name="T33" fmla="*/ 2147483647 h 90"/>
              <a:gd name="T34" fmla="*/ 2147483647 w 100"/>
              <a:gd name="T35" fmla="*/ 2147483647 h 90"/>
              <a:gd name="T36" fmla="*/ 0 w 100"/>
              <a:gd name="T37" fmla="*/ 2147483647 h 90"/>
              <a:gd name="T38" fmla="*/ 0 w 100"/>
              <a:gd name="T39" fmla="*/ 2147483647 h 90"/>
              <a:gd name="T40" fmla="*/ 0 w 100"/>
              <a:gd name="T41" fmla="*/ 2147483647 h 90"/>
              <a:gd name="T42" fmla="*/ 0 w 100"/>
              <a:gd name="T43" fmla="*/ 2147483647 h 90"/>
              <a:gd name="T44" fmla="*/ 0 w 100"/>
              <a:gd name="T45" fmla="*/ 2147483647 h 90"/>
              <a:gd name="T46" fmla="*/ 2147483647 w 100"/>
              <a:gd name="T47" fmla="*/ 2147483647 h 90"/>
              <a:gd name="T48" fmla="*/ 2147483647 w 100"/>
              <a:gd name="T49" fmla="*/ 2147483647 h 90"/>
              <a:gd name="T50" fmla="*/ 2147483647 w 100"/>
              <a:gd name="T51" fmla="*/ 2147483647 h 90"/>
              <a:gd name="T52" fmla="*/ 2147483647 w 100"/>
              <a:gd name="T53" fmla="*/ 2147483647 h 90"/>
              <a:gd name="T54" fmla="*/ 2147483647 w 100"/>
              <a:gd name="T55" fmla="*/ 2147483647 h 90"/>
              <a:gd name="T56" fmla="*/ 2147483647 w 100"/>
              <a:gd name="T57" fmla="*/ 2147483647 h 90"/>
              <a:gd name="T58" fmla="*/ 2147483647 w 100"/>
              <a:gd name="T59" fmla="*/ 0 h 90"/>
              <a:gd name="T60" fmla="*/ 2147483647 w 100"/>
              <a:gd name="T61" fmla="*/ 0 h 90"/>
              <a:gd name="T62" fmla="*/ 2147483647 w 100"/>
              <a:gd name="T63" fmla="*/ 0 h 90"/>
              <a:gd name="T64" fmla="*/ 2147483647 w 100"/>
              <a:gd name="T65" fmla="*/ 2147483647 h 90"/>
              <a:gd name="T66" fmla="*/ 2147483647 w 100"/>
              <a:gd name="T67" fmla="*/ 2147483647 h 90"/>
              <a:gd name="T68" fmla="*/ 2147483647 w 100"/>
              <a:gd name="T69" fmla="*/ 2147483647 h 90"/>
              <a:gd name="T70" fmla="*/ 2147483647 w 100"/>
              <a:gd name="T71" fmla="*/ 2147483647 h 90"/>
              <a:gd name="T72" fmla="*/ 2147483647 w 100"/>
              <a:gd name="T73" fmla="*/ 2147483647 h 90"/>
              <a:gd name="T74" fmla="*/ 2147483647 w 100"/>
              <a:gd name="T75" fmla="*/ 2147483647 h 90"/>
              <a:gd name="T76" fmla="*/ 2147483647 w 100"/>
              <a:gd name="T77" fmla="*/ 2147483647 h 90"/>
              <a:gd name="T78" fmla="*/ 2147483647 w 100"/>
              <a:gd name="T79" fmla="*/ 2147483647 h 90"/>
              <a:gd name="T80" fmla="*/ 2147483647 w 100"/>
              <a:gd name="T81" fmla="*/ 2147483647 h 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"/>
              <a:gd name="T124" fmla="*/ 0 h 90"/>
              <a:gd name="T125" fmla="*/ 100 w 100"/>
              <a:gd name="T126" fmla="*/ 90 h 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" h="90">
                <a:moveTo>
                  <a:pt x="100" y="69"/>
                </a:moveTo>
                <a:lnTo>
                  <a:pt x="100" y="69"/>
                </a:lnTo>
                <a:lnTo>
                  <a:pt x="100" y="74"/>
                </a:lnTo>
                <a:lnTo>
                  <a:pt x="99" y="78"/>
                </a:lnTo>
                <a:lnTo>
                  <a:pt x="97" y="81"/>
                </a:lnTo>
                <a:lnTo>
                  <a:pt x="94" y="84"/>
                </a:lnTo>
                <a:lnTo>
                  <a:pt x="92" y="88"/>
                </a:lnTo>
                <a:lnTo>
                  <a:pt x="88" y="89"/>
                </a:lnTo>
                <a:lnTo>
                  <a:pt x="83" y="90"/>
                </a:lnTo>
                <a:lnTo>
                  <a:pt x="80" y="90"/>
                </a:lnTo>
                <a:lnTo>
                  <a:pt x="20" y="90"/>
                </a:lnTo>
                <a:lnTo>
                  <a:pt x="15" y="90"/>
                </a:lnTo>
                <a:lnTo>
                  <a:pt x="12" y="89"/>
                </a:lnTo>
                <a:lnTo>
                  <a:pt x="8" y="88"/>
                </a:lnTo>
                <a:lnTo>
                  <a:pt x="6" y="84"/>
                </a:lnTo>
                <a:lnTo>
                  <a:pt x="2" y="81"/>
                </a:lnTo>
                <a:lnTo>
                  <a:pt x="1" y="78"/>
                </a:lnTo>
                <a:lnTo>
                  <a:pt x="0" y="74"/>
                </a:lnTo>
                <a:lnTo>
                  <a:pt x="0" y="69"/>
                </a:lnTo>
                <a:lnTo>
                  <a:pt x="0" y="21"/>
                </a:lnTo>
                <a:lnTo>
                  <a:pt x="0" y="17"/>
                </a:lnTo>
                <a:lnTo>
                  <a:pt x="1" y="14"/>
                </a:lnTo>
                <a:lnTo>
                  <a:pt x="2" y="10"/>
                </a:lnTo>
                <a:lnTo>
                  <a:pt x="6" y="6"/>
                </a:lnTo>
                <a:lnTo>
                  <a:pt x="8" y="4"/>
                </a:lnTo>
                <a:lnTo>
                  <a:pt x="12" y="3"/>
                </a:lnTo>
                <a:lnTo>
                  <a:pt x="15" y="2"/>
                </a:lnTo>
                <a:lnTo>
                  <a:pt x="20" y="0"/>
                </a:lnTo>
                <a:lnTo>
                  <a:pt x="80" y="0"/>
                </a:lnTo>
                <a:lnTo>
                  <a:pt x="83" y="2"/>
                </a:lnTo>
                <a:lnTo>
                  <a:pt x="88" y="3"/>
                </a:lnTo>
                <a:lnTo>
                  <a:pt x="92" y="4"/>
                </a:lnTo>
                <a:lnTo>
                  <a:pt x="94" y="6"/>
                </a:lnTo>
                <a:lnTo>
                  <a:pt x="97" y="10"/>
                </a:lnTo>
                <a:lnTo>
                  <a:pt x="99" y="14"/>
                </a:lnTo>
                <a:lnTo>
                  <a:pt x="100" y="17"/>
                </a:lnTo>
                <a:lnTo>
                  <a:pt x="100" y="21"/>
                </a:lnTo>
                <a:lnTo>
                  <a:pt x="100" y="69"/>
                </a:lnTo>
                <a:close/>
              </a:path>
            </a:pathLst>
          </a:custGeom>
          <a:solidFill>
            <a:srgbClr val="252D65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511"/>
          <p:cNvSpPr>
            <a:spLocks noChangeShapeType="1"/>
          </p:cNvSpPr>
          <p:nvPr/>
        </p:nvSpPr>
        <p:spPr bwMode="auto">
          <a:xfrm flipV="1">
            <a:off x="8429625" y="3405189"/>
            <a:ext cx="1787" cy="357187"/>
          </a:xfrm>
          <a:prstGeom prst="line">
            <a:avLst/>
          </a:pr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512"/>
          <p:cNvSpPr>
            <a:spLocks/>
          </p:cNvSpPr>
          <p:nvPr/>
        </p:nvSpPr>
        <p:spPr bwMode="auto">
          <a:xfrm>
            <a:off x="8381405" y="3405189"/>
            <a:ext cx="98226" cy="1587"/>
          </a:xfrm>
          <a:custGeom>
            <a:avLst/>
            <a:gdLst>
              <a:gd name="T0" fmla="*/ 2147483647 w 55"/>
              <a:gd name="T1" fmla="*/ 0 h 1588"/>
              <a:gd name="T2" fmla="*/ 2147483647 w 55"/>
              <a:gd name="T3" fmla="*/ 0 h 1588"/>
              <a:gd name="T4" fmla="*/ 0 w 55"/>
              <a:gd name="T5" fmla="*/ 0 h 1588"/>
              <a:gd name="T6" fmla="*/ 0 60000 65536"/>
              <a:gd name="T7" fmla="*/ 0 60000 65536"/>
              <a:gd name="T8" fmla="*/ 0 60000 65536"/>
              <a:gd name="T9" fmla="*/ 0 w 55"/>
              <a:gd name="T10" fmla="*/ 0 h 1588"/>
              <a:gd name="T11" fmla="*/ 55 w 5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588">
                <a:moveTo>
                  <a:pt x="55" y="0"/>
                </a:moveTo>
                <a:lnTo>
                  <a:pt x="2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513"/>
          <p:cNvSpPr>
            <a:spLocks noChangeShapeType="1"/>
          </p:cNvSpPr>
          <p:nvPr/>
        </p:nvSpPr>
        <p:spPr bwMode="auto">
          <a:xfrm>
            <a:off x="8429625" y="3762375"/>
            <a:ext cx="1787" cy="381000"/>
          </a:xfrm>
          <a:prstGeom prst="line">
            <a:avLst/>
          </a:pr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Freeform 514"/>
          <p:cNvSpPr>
            <a:spLocks/>
          </p:cNvSpPr>
          <p:nvPr/>
        </p:nvSpPr>
        <p:spPr bwMode="auto">
          <a:xfrm>
            <a:off x="8381405" y="4143375"/>
            <a:ext cx="98226" cy="1588"/>
          </a:xfrm>
          <a:custGeom>
            <a:avLst/>
            <a:gdLst>
              <a:gd name="T0" fmla="*/ 2147483647 w 55"/>
              <a:gd name="T1" fmla="*/ 0 h 1588"/>
              <a:gd name="T2" fmla="*/ 2147483647 w 55"/>
              <a:gd name="T3" fmla="*/ 0 h 1588"/>
              <a:gd name="T4" fmla="*/ 0 w 55"/>
              <a:gd name="T5" fmla="*/ 0 h 1588"/>
              <a:gd name="T6" fmla="*/ 0 60000 65536"/>
              <a:gd name="T7" fmla="*/ 0 60000 65536"/>
              <a:gd name="T8" fmla="*/ 0 60000 65536"/>
              <a:gd name="T9" fmla="*/ 0 w 55"/>
              <a:gd name="T10" fmla="*/ 0 h 1588"/>
              <a:gd name="T11" fmla="*/ 55 w 5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588">
                <a:moveTo>
                  <a:pt x="55" y="0"/>
                </a:moveTo>
                <a:lnTo>
                  <a:pt x="2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Freeform 515"/>
          <p:cNvSpPr>
            <a:spLocks/>
          </p:cNvSpPr>
          <p:nvPr/>
        </p:nvSpPr>
        <p:spPr bwMode="auto">
          <a:xfrm>
            <a:off x="1866306" y="2701926"/>
            <a:ext cx="4375547" cy="1114425"/>
          </a:xfrm>
          <a:custGeom>
            <a:avLst/>
            <a:gdLst>
              <a:gd name="T0" fmla="*/ 0 w 2450"/>
              <a:gd name="T1" fmla="*/ 2147483647 h 702"/>
              <a:gd name="T2" fmla="*/ 2147483647 w 2450"/>
              <a:gd name="T3" fmla="*/ 0 h 702"/>
              <a:gd name="T4" fmla="*/ 2147483647 w 2450"/>
              <a:gd name="T5" fmla="*/ 2147483647 h 702"/>
              <a:gd name="T6" fmla="*/ 0 60000 65536"/>
              <a:gd name="T7" fmla="*/ 0 60000 65536"/>
              <a:gd name="T8" fmla="*/ 0 60000 65536"/>
              <a:gd name="T9" fmla="*/ 0 w 2450"/>
              <a:gd name="T10" fmla="*/ 0 h 702"/>
              <a:gd name="T11" fmla="*/ 2450 w 2450"/>
              <a:gd name="T12" fmla="*/ 702 h 7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0" h="702">
                <a:moveTo>
                  <a:pt x="0" y="702"/>
                </a:moveTo>
                <a:lnTo>
                  <a:pt x="1225" y="0"/>
                </a:lnTo>
                <a:lnTo>
                  <a:pt x="2450" y="586"/>
                </a:lnTo>
              </a:path>
            </a:pathLst>
          </a:custGeom>
          <a:noFill/>
          <a:ln w="38100">
            <a:solidFill>
              <a:srgbClr val="252D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Freeform 516"/>
          <p:cNvSpPr>
            <a:spLocks/>
          </p:cNvSpPr>
          <p:nvPr/>
        </p:nvSpPr>
        <p:spPr bwMode="auto">
          <a:xfrm>
            <a:off x="1866306" y="3816350"/>
            <a:ext cx="4375547" cy="1060450"/>
          </a:xfrm>
          <a:custGeom>
            <a:avLst/>
            <a:gdLst>
              <a:gd name="T0" fmla="*/ 0 w 2450"/>
              <a:gd name="T1" fmla="*/ 0 h 668"/>
              <a:gd name="T2" fmla="*/ 2147483647 w 2450"/>
              <a:gd name="T3" fmla="*/ 2147483647 h 668"/>
              <a:gd name="T4" fmla="*/ 2147483647 w 2450"/>
              <a:gd name="T5" fmla="*/ 2147483647 h 668"/>
              <a:gd name="T6" fmla="*/ 0 60000 65536"/>
              <a:gd name="T7" fmla="*/ 0 60000 65536"/>
              <a:gd name="T8" fmla="*/ 0 60000 65536"/>
              <a:gd name="T9" fmla="*/ 0 w 2450"/>
              <a:gd name="T10" fmla="*/ 0 h 668"/>
              <a:gd name="T11" fmla="*/ 2450 w 2450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0" h="668">
                <a:moveTo>
                  <a:pt x="0" y="0"/>
                </a:moveTo>
                <a:lnTo>
                  <a:pt x="1225" y="323"/>
                </a:lnTo>
                <a:lnTo>
                  <a:pt x="2450" y="668"/>
                </a:ln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Freeform 517"/>
          <p:cNvSpPr>
            <a:spLocks/>
          </p:cNvSpPr>
          <p:nvPr/>
        </p:nvSpPr>
        <p:spPr bwMode="auto">
          <a:xfrm>
            <a:off x="1777009" y="3744914"/>
            <a:ext cx="180379" cy="142875"/>
          </a:xfrm>
          <a:custGeom>
            <a:avLst/>
            <a:gdLst>
              <a:gd name="T0" fmla="*/ 2147483647 w 101"/>
              <a:gd name="T1" fmla="*/ 2147483647 h 90"/>
              <a:gd name="T2" fmla="*/ 2147483647 w 101"/>
              <a:gd name="T3" fmla="*/ 2147483647 h 90"/>
              <a:gd name="T4" fmla="*/ 2147483647 w 101"/>
              <a:gd name="T5" fmla="*/ 2147483647 h 90"/>
              <a:gd name="T6" fmla="*/ 2147483647 w 101"/>
              <a:gd name="T7" fmla="*/ 2147483647 h 90"/>
              <a:gd name="T8" fmla="*/ 2147483647 w 101"/>
              <a:gd name="T9" fmla="*/ 2147483647 h 90"/>
              <a:gd name="T10" fmla="*/ 2147483647 w 101"/>
              <a:gd name="T11" fmla="*/ 2147483647 h 90"/>
              <a:gd name="T12" fmla="*/ 2147483647 w 101"/>
              <a:gd name="T13" fmla="*/ 2147483647 h 90"/>
              <a:gd name="T14" fmla="*/ 2147483647 w 101"/>
              <a:gd name="T15" fmla="*/ 2147483647 h 90"/>
              <a:gd name="T16" fmla="*/ 2147483647 w 101"/>
              <a:gd name="T17" fmla="*/ 2147483647 h 90"/>
              <a:gd name="T18" fmla="*/ 2147483647 w 101"/>
              <a:gd name="T19" fmla="*/ 2147483647 h 90"/>
              <a:gd name="T20" fmla="*/ 2147483647 w 101"/>
              <a:gd name="T21" fmla="*/ 2147483647 h 90"/>
              <a:gd name="T22" fmla="*/ 2147483647 w 101"/>
              <a:gd name="T23" fmla="*/ 2147483647 h 90"/>
              <a:gd name="T24" fmla="*/ 2147483647 w 101"/>
              <a:gd name="T25" fmla="*/ 2147483647 h 90"/>
              <a:gd name="T26" fmla="*/ 2147483647 w 101"/>
              <a:gd name="T27" fmla="*/ 2147483647 h 90"/>
              <a:gd name="T28" fmla="*/ 2147483647 w 101"/>
              <a:gd name="T29" fmla="*/ 2147483647 h 90"/>
              <a:gd name="T30" fmla="*/ 2147483647 w 101"/>
              <a:gd name="T31" fmla="*/ 2147483647 h 90"/>
              <a:gd name="T32" fmla="*/ 2147483647 w 101"/>
              <a:gd name="T33" fmla="*/ 2147483647 h 90"/>
              <a:gd name="T34" fmla="*/ 2147483647 w 101"/>
              <a:gd name="T35" fmla="*/ 2147483647 h 90"/>
              <a:gd name="T36" fmla="*/ 2147483647 w 101"/>
              <a:gd name="T37" fmla="*/ 2147483647 h 90"/>
              <a:gd name="T38" fmla="*/ 0 w 101"/>
              <a:gd name="T39" fmla="*/ 2147483647 h 90"/>
              <a:gd name="T40" fmla="*/ 0 w 101"/>
              <a:gd name="T41" fmla="*/ 2147483647 h 90"/>
              <a:gd name="T42" fmla="*/ 0 w 101"/>
              <a:gd name="T43" fmla="*/ 2147483647 h 90"/>
              <a:gd name="T44" fmla="*/ 2147483647 w 101"/>
              <a:gd name="T45" fmla="*/ 2147483647 h 90"/>
              <a:gd name="T46" fmla="*/ 2147483647 w 101"/>
              <a:gd name="T47" fmla="*/ 2147483647 h 90"/>
              <a:gd name="T48" fmla="*/ 2147483647 w 101"/>
              <a:gd name="T49" fmla="*/ 2147483647 h 90"/>
              <a:gd name="T50" fmla="*/ 2147483647 w 101"/>
              <a:gd name="T51" fmla="*/ 2147483647 h 90"/>
              <a:gd name="T52" fmla="*/ 2147483647 w 101"/>
              <a:gd name="T53" fmla="*/ 2147483647 h 90"/>
              <a:gd name="T54" fmla="*/ 2147483647 w 101"/>
              <a:gd name="T55" fmla="*/ 2147483647 h 90"/>
              <a:gd name="T56" fmla="*/ 2147483647 w 101"/>
              <a:gd name="T57" fmla="*/ 2147483647 h 90"/>
              <a:gd name="T58" fmla="*/ 2147483647 w 101"/>
              <a:gd name="T59" fmla="*/ 0 h 90"/>
              <a:gd name="T60" fmla="*/ 2147483647 w 101"/>
              <a:gd name="T61" fmla="*/ 0 h 90"/>
              <a:gd name="T62" fmla="*/ 2147483647 w 101"/>
              <a:gd name="T63" fmla="*/ 0 h 90"/>
              <a:gd name="T64" fmla="*/ 2147483647 w 101"/>
              <a:gd name="T65" fmla="*/ 2147483647 h 90"/>
              <a:gd name="T66" fmla="*/ 2147483647 w 101"/>
              <a:gd name="T67" fmla="*/ 2147483647 h 90"/>
              <a:gd name="T68" fmla="*/ 2147483647 w 101"/>
              <a:gd name="T69" fmla="*/ 2147483647 h 90"/>
              <a:gd name="T70" fmla="*/ 2147483647 w 101"/>
              <a:gd name="T71" fmla="*/ 2147483647 h 90"/>
              <a:gd name="T72" fmla="*/ 2147483647 w 101"/>
              <a:gd name="T73" fmla="*/ 2147483647 h 90"/>
              <a:gd name="T74" fmla="*/ 2147483647 w 101"/>
              <a:gd name="T75" fmla="*/ 2147483647 h 90"/>
              <a:gd name="T76" fmla="*/ 2147483647 w 101"/>
              <a:gd name="T77" fmla="*/ 2147483647 h 90"/>
              <a:gd name="T78" fmla="*/ 2147483647 w 101"/>
              <a:gd name="T79" fmla="*/ 2147483647 h 90"/>
              <a:gd name="T80" fmla="*/ 2147483647 w 101"/>
              <a:gd name="T81" fmla="*/ 2147483647 h 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1"/>
              <a:gd name="T124" fmla="*/ 0 h 90"/>
              <a:gd name="T125" fmla="*/ 101 w 101"/>
              <a:gd name="T126" fmla="*/ 90 h 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1" h="90">
                <a:moveTo>
                  <a:pt x="101" y="69"/>
                </a:moveTo>
                <a:lnTo>
                  <a:pt x="101" y="69"/>
                </a:lnTo>
                <a:lnTo>
                  <a:pt x="100" y="74"/>
                </a:lnTo>
                <a:lnTo>
                  <a:pt x="99" y="78"/>
                </a:lnTo>
                <a:lnTo>
                  <a:pt x="98" y="81"/>
                </a:lnTo>
                <a:lnTo>
                  <a:pt x="95" y="84"/>
                </a:lnTo>
                <a:lnTo>
                  <a:pt x="92" y="86"/>
                </a:lnTo>
                <a:lnTo>
                  <a:pt x="88" y="89"/>
                </a:lnTo>
                <a:lnTo>
                  <a:pt x="84" y="90"/>
                </a:lnTo>
                <a:lnTo>
                  <a:pt x="81" y="90"/>
                </a:lnTo>
                <a:lnTo>
                  <a:pt x="20" y="90"/>
                </a:lnTo>
                <a:lnTo>
                  <a:pt x="17" y="90"/>
                </a:lnTo>
                <a:lnTo>
                  <a:pt x="13" y="89"/>
                </a:lnTo>
                <a:lnTo>
                  <a:pt x="9" y="86"/>
                </a:lnTo>
                <a:lnTo>
                  <a:pt x="6" y="84"/>
                </a:lnTo>
                <a:lnTo>
                  <a:pt x="3" y="81"/>
                </a:lnTo>
                <a:lnTo>
                  <a:pt x="2" y="78"/>
                </a:lnTo>
                <a:lnTo>
                  <a:pt x="1" y="74"/>
                </a:lnTo>
                <a:lnTo>
                  <a:pt x="0" y="69"/>
                </a:lnTo>
                <a:lnTo>
                  <a:pt x="0" y="21"/>
                </a:lnTo>
                <a:lnTo>
                  <a:pt x="1" y="17"/>
                </a:lnTo>
                <a:lnTo>
                  <a:pt x="2" y="14"/>
                </a:lnTo>
                <a:lnTo>
                  <a:pt x="3" y="10"/>
                </a:lnTo>
                <a:lnTo>
                  <a:pt x="6" y="6"/>
                </a:lnTo>
                <a:lnTo>
                  <a:pt x="9" y="4"/>
                </a:lnTo>
                <a:lnTo>
                  <a:pt x="13" y="1"/>
                </a:lnTo>
                <a:lnTo>
                  <a:pt x="17" y="1"/>
                </a:lnTo>
                <a:lnTo>
                  <a:pt x="20" y="0"/>
                </a:lnTo>
                <a:lnTo>
                  <a:pt x="81" y="0"/>
                </a:lnTo>
                <a:lnTo>
                  <a:pt x="84" y="1"/>
                </a:lnTo>
                <a:lnTo>
                  <a:pt x="88" y="1"/>
                </a:lnTo>
                <a:lnTo>
                  <a:pt x="92" y="4"/>
                </a:lnTo>
                <a:lnTo>
                  <a:pt x="95" y="6"/>
                </a:lnTo>
                <a:lnTo>
                  <a:pt x="98" y="10"/>
                </a:lnTo>
                <a:lnTo>
                  <a:pt x="99" y="14"/>
                </a:lnTo>
                <a:lnTo>
                  <a:pt x="100" y="17"/>
                </a:lnTo>
                <a:lnTo>
                  <a:pt x="101" y="21"/>
                </a:lnTo>
                <a:lnTo>
                  <a:pt x="101" y="69"/>
                </a:lnTo>
                <a:close/>
              </a:path>
            </a:pathLst>
          </a:custGeom>
          <a:solidFill>
            <a:srgbClr val="252D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Line 518"/>
          <p:cNvSpPr>
            <a:spLocks noChangeShapeType="1"/>
          </p:cNvSpPr>
          <p:nvPr/>
        </p:nvSpPr>
        <p:spPr bwMode="auto">
          <a:xfrm flipV="1">
            <a:off x="6241853" y="4492626"/>
            <a:ext cx="1785" cy="3841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Freeform 519"/>
          <p:cNvSpPr>
            <a:spLocks/>
          </p:cNvSpPr>
          <p:nvPr/>
        </p:nvSpPr>
        <p:spPr bwMode="auto">
          <a:xfrm>
            <a:off x="6191846" y="4492625"/>
            <a:ext cx="100013" cy="1588"/>
          </a:xfrm>
          <a:custGeom>
            <a:avLst/>
            <a:gdLst>
              <a:gd name="T0" fmla="*/ 2147483647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56" y="0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520"/>
          <p:cNvSpPr>
            <a:spLocks noChangeShapeType="1"/>
          </p:cNvSpPr>
          <p:nvPr/>
        </p:nvSpPr>
        <p:spPr bwMode="auto">
          <a:xfrm>
            <a:off x="6241853" y="4873626"/>
            <a:ext cx="1785" cy="4032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Freeform 522"/>
          <p:cNvSpPr>
            <a:spLocks/>
          </p:cNvSpPr>
          <p:nvPr/>
        </p:nvSpPr>
        <p:spPr bwMode="auto">
          <a:xfrm>
            <a:off x="6150769" y="4805364"/>
            <a:ext cx="182166" cy="142875"/>
          </a:xfrm>
          <a:custGeom>
            <a:avLst/>
            <a:gdLst>
              <a:gd name="T0" fmla="*/ 2147483647 w 102"/>
              <a:gd name="T1" fmla="*/ 2147483647 h 90"/>
              <a:gd name="T2" fmla="*/ 2147483647 w 102"/>
              <a:gd name="T3" fmla="*/ 2147483647 h 90"/>
              <a:gd name="T4" fmla="*/ 2147483647 w 102"/>
              <a:gd name="T5" fmla="*/ 2147483647 h 90"/>
              <a:gd name="T6" fmla="*/ 2147483647 w 102"/>
              <a:gd name="T7" fmla="*/ 2147483647 h 90"/>
              <a:gd name="T8" fmla="*/ 2147483647 w 102"/>
              <a:gd name="T9" fmla="*/ 2147483647 h 90"/>
              <a:gd name="T10" fmla="*/ 2147483647 w 102"/>
              <a:gd name="T11" fmla="*/ 2147483647 h 90"/>
              <a:gd name="T12" fmla="*/ 2147483647 w 102"/>
              <a:gd name="T13" fmla="*/ 2147483647 h 90"/>
              <a:gd name="T14" fmla="*/ 2147483647 w 102"/>
              <a:gd name="T15" fmla="*/ 2147483647 h 90"/>
              <a:gd name="T16" fmla="*/ 2147483647 w 102"/>
              <a:gd name="T17" fmla="*/ 2147483647 h 90"/>
              <a:gd name="T18" fmla="*/ 2147483647 w 102"/>
              <a:gd name="T19" fmla="*/ 2147483647 h 90"/>
              <a:gd name="T20" fmla="*/ 2147483647 w 102"/>
              <a:gd name="T21" fmla="*/ 2147483647 h 90"/>
              <a:gd name="T22" fmla="*/ 2147483647 w 102"/>
              <a:gd name="T23" fmla="*/ 2147483647 h 90"/>
              <a:gd name="T24" fmla="*/ 2147483647 w 102"/>
              <a:gd name="T25" fmla="*/ 2147483647 h 90"/>
              <a:gd name="T26" fmla="*/ 2147483647 w 102"/>
              <a:gd name="T27" fmla="*/ 2147483647 h 90"/>
              <a:gd name="T28" fmla="*/ 2147483647 w 102"/>
              <a:gd name="T29" fmla="*/ 2147483647 h 90"/>
              <a:gd name="T30" fmla="*/ 2147483647 w 102"/>
              <a:gd name="T31" fmla="*/ 2147483647 h 90"/>
              <a:gd name="T32" fmla="*/ 2147483647 w 102"/>
              <a:gd name="T33" fmla="*/ 2147483647 h 90"/>
              <a:gd name="T34" fmla="*/ 2147483647 w 102"/>
              <a:gd name="T35" fmla="*/ 2147483647 h 90"/>
              <a:gd name="T36" fmla="*/ 2147483647 w 102"/>
              <a:gd name="T37" fmla="*/ 2147483647 h 90"/>
              <a:gd name="T38" fmla="*/ 0 w 102"/>
              <a:gd name="T39" fmla="*/ 2147483647 h 90"/>
              <a:gd name="T40" fmla="*/ 0 w 102"/>
              <a:gd name="T41" fmla="*/ 2147483647 h 90"/>
              <a:gd name="T42" fmla="*/ 0 w 102"/>
              <a:gd name="T43" fmla="*/ 2147483647 h 90"/>
              <a:gd name="T44" fmla="*/ 2147483647 w 102"/>
              <a:gd name="T45" fmla="*/ 2147483647 h 90"/>
              <a:gd name="T46" fmla="*/ 2147483647 w 102"/>
              <a:gd name="T47" fmla="*/ 2147483647 h 90"/>
              <a:gd name="T48" fmla="*/ 2147483647 w 102"/>
              <a:gd name="T49" fmla="*/ 2147483647 h 90"/>
              <a:gd name="T50" fmla="*/ 2147483647 w 102"/>
              <a:gd name="T51" fmla="*/ 2147483647 h 90"/>
              <a:gd name="T52" fmla="*/ 2147483647 w 102"/>
              <a:gd name="T53" fmla="*/ 2147483647 h 90"/>
              <a:gd name="T54" fmla="*/ 2147483647 w 102"/>
              <a:gd name="T55" fmla="*/ 2147483647 h 90"/>
              <a:gd name="T56" fmla="*/ 2147483647 w 102"/>
              <a:gd name="T57" fmla="*/ 2147483647 h 90"/>
              <a:gd name="T58" fmla="*/ 2147483647 w 102"/>
              <a:gd name="T59" fmla="*/ 0 h 90"/>
              <a:gd name="T60" fmla="*/ 2147483647 w 102"/>
              <a:gd name="T61" fmla="*/ 0 h 90"/>
              <a:gd name="T62" fmla="*/ 2147483647 w 102"/>
              <a:gd name="T63" fmla="*/ 0 h 90"/>
              <a:gd name="T64" fmla="*/ 2147483647 w 102"/>
              <a:gd name="T65" fmla="*/ 2147483647 h 90"/>
              <a:gd name="T66" fmla="*/ 2147483647 w 102"/>
              <a:gd name="T67" fmla="*/ 2147483647 h 90"/>
              <a:gd name="T68" fmla="*/ 2147483647 w 102"/>
              <a:gd name="T69" fmla="*/ 2147483647 h 90"/>
              <a:gd name="T70" fmla="*/ 2147483647 w 102"/>
              <a:gd name="T71" fmla="*/ 2147483647 h 90"/>
              <a:gd name="T72" fmla="*/ 2147483647 w 102"/>
              <a:gd name="T73" fmla="*/ 2147483647 h 90"/>
              <a:gd name="T74" fmla="*/ 2147483647 w 102"/>
              <a:gd name="T75" fmla="*/ 2147483647 h 90"/>
              <a:gd name="T76" fmla="*/ 2147483647 w 102"/>
              <a:gd name="T77" fmla="*/ 2147483647 h 90"/>
              <a:gd name="T78" fmla="*/ 2147483647 w 102"/>
              <a:gd name="T79" fmla="*/ 2147483647 h 90"/>
              <a:gd name="T80" fmla="*/ 2147483647 w 102"/>
              <a:gd name="T81" fmla="*/ 2147483647 h 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"/>
              <a:gd name="T124" fmla="*/ 0 h 90"/>
              <a:gd name="T125" fmla="*/ 102 w 102"/>
              <a:gd name="T126" fmla="*/ 90 h 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" h="90">
                <a:moveTo>
                  <a:pt x="102" y="69"/>
                </a:moveTo>
                <a:lnTo>
                  <a:pt x="102" y="69"/>
                </a:lnTo>
                <a:lnTo>
                  <a:pt x="102" y="74"/>
                </a:lnTo>
                <a:lnTo>
                  <a:pt x="100" y="78"/>
                </a:lnTo>
                <a:lnTo>
                  <a:pt x="98" y="81"/>
                </a:lnTo>
                <a:lnTo>
                  <a:pt x="96" y="84"/>
                </a:lnTo>
                <a:lnTo>
                  <a:pt x="92" y="88"/>
                </a:lnTo>
                <a:lnTo>
                  <a:pt x="89" y="89"/>
                </a:lnTo>
                <a:lnTo>
                  <a:pt x="85" y="90"/>
                </a:lnTo>
                <a:lnTo>
                  <a:pt x="81" y="90"/>
                </a:lnTo>
                <a:lnTo>
                  <a:pt x="20" y="90"/>
                </a:lnTo>
                <a:lnTo>
                  <a:pt x="17" y="90"/>
                </a:lnTo>
                <a:lnTo>
                  <a:pt x="13" y="89"/>
                </a:lnTo>
                <a:lnTo>
                  <a:pt x="10" y="88"/>
                </a:lnTo>
                <a:lnTo>
                  <a:pt x="6" y="84"/>
                </a:lnTo>
                <a:lnTo>
                  <a:pt x="4" y="81"/>
                </a:lnTo>
                <a:lnTo>
                  <a:pt x="2" y="78"/>
                </a:lnTo>
                <a:lnTo>
                  <a:pt x="1" y="74"/>
                </a:lnTo>
                <a:lnTo>
                  <a:pt x="0" y="69"/>
                </a:lnTo>
                <a:lnTo>
                  <a:pt x="0" y="21"/>
                </a:lnTo>
                <a:lnTo>
                  <a:pt x="1" y="17"/>
                </a:lnTo>
                <a:lnTo>
                  <a:pt x="2" y="14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3" y="3"/>
                </a:lnTo>
                <a:lnTo>
                  <a:pt x="17" y="2"/>
                </a:lnTo>
                <a:lnTo>
                  <a:pt x="20" y="0"/>
                </a:lnTo>
                <a:lnTo>
                  <a:pt x="81" y="0"/>
                </a:lnTo>
                <a:lnTo>
                  <a:pt x="85" y="2"/>
                </a:lnTo>
                <a:lnTo>
                  <a:pt x="89" y="3"/>
                </a:lnTo>
                <a:lnTo>
                  <a:pt x="92" y="4"/>
                </a:lnTo>
                <a:lnTo>
                  <a:pt x="96" y="6"/>
                </a:lnTo>
                <a:lnTo>
                  <a:pt x="98" y="10"/>
                </a:lnTo>
                <a:lnTo>
                  <a:pt x="100" y="14"/>
                </a:lnTo>
                <a:lnTo>
                  <a:pt x="102" y="17"/>
                </a:lnTo>
                <a:lnTo>
                  <a:pt x="102" y="21"/>
                </a:lnTo>
                <a:lnTo>
                  <a:pt x="102" y="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830" name="Line 523"/>
          <p:cNvSpPr>
            <a:spLocks noChangeShapeType="1"/>
          </p:cNvSpPr>
          <p:nvPr/>
        </p:nvSpPr>
        <p:spPr bwMode="auto">
          <a:xfrm flipV="1">
            <a:off x="4052293" y="4000501"/>
            <a:ext cx="3572" cy="3286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Freeform 524"/>
          <p:cNvSpPr>
            <a:spLocks/>
          </p:cNvSpPr>
          <p:nvPr/>
        </p:nvSpPr>
        <p:spPr bwMode="auto">
          <a:xfrm>
            <a:off x="4004072" y="4000500"/>
            <a:ext cx="100013" cy="1588"/>
          </a:xfrm>
          <a:custGeom>
            <a:avLst/>
            <a:gdLst>
              <a:gd name="T0" fmla="*/ 2147483647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56" y="0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2" name="Line 525"/>
          <p:cNvSpPr>
            <a:spLocks noChangeShapeType="1"/>
          </p:cNvSpPr>
          <p:nvPr/>
        </p:nvSpPr>
        <p:spPr bwMode="auto">
          <a:xfrm>
            <a:off x="4052293" y="4325939"/>
            <a:ext cx="3572" cy="3317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3" name="Freeform 526"/>
          <p:cNvSpPr>
            <a:spLocks/>
          </p:cNvSpPr>
          <p:nvPr/>
        </p:nvSpPr>
        <p:spPr bwMode="auto">
          <a:xfrm>
            <a:off x="4004072" y="4657725"/>
            <a:ext cx="100013" cy="1588"/>
          </a:xfrm>
          <a:custGeom>
            <a:avLst/>
            <a:gdLst>
              <a:gd name="T0" fmla="*/ 2147483647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56" y="0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4" name="Freeform 527"/>
          <p:cNvSpPr>
            <a:spLocks/>
          </p:cNvSpPr>
          <p:nvPr/>
        </p:nvSpPr>
        <p:spPr bwMode="auto">
          <a:xfrm>
            <a:off x="3962996" y="4257676"/>
            <a:ext cx="182166" cy="142875"/>
          </a:xfrm>
          <a:custGeom>
            <a:avLst/>
            <a:gdLst>
              <a:gd name="T0" fmla="*/ 2147483647 w 102"/>
              <a:gd name="T1" fmla="*/ 2147483647 h 90"/>
              <a:gd name="T2" fmla="*/ 2147483647 w 102"/>
              <a:gd name="T3" fmla="*/ 2147483647 h 90"/>
              <a:gd name="T4" fmla="*/ 2147483647 w 102"/>
              <a:gd name="T5" fmla="*/ 2147483647 h 90"/>
              <a:gd name="T6" fmla="*/ 2147483647 w 102"/>
              <a:gd name="T7" fmla="*/ 2147483647 h 90"/>
              <a:gd name="T8" fmla="*/ 2147483647 w 102"/>
              <a:gd name="T9" fmla="*/ 2147483647 h 90"/>
              <a:gd name="T10" fmla="*/ 2147483647 w 102"/>
              <a:gd name="T11" fmla="*/ 2147483647 h 90"/>
              <a:gd name="T12" fmla="*/ 2147483647 w 102"/>
              <a:gd name="T13" fmla="*/ 2147483647 h 90"/>
              <a:gd name="T14" fmla="*/ 2147483647 w 102"/>
              <a:gd name="T15" fmla="*/ 2147483647 h 90"/>
              <a:gd name="T16" fmla="*/ 2147483647 w 102"/>
              <a:gd name="T17" fmla="*/ 2147483647 h 90"/>
              <a:gd name="T18" fmla="*/ 2147483647 w 102"/>
              <a:gd name="T19" fmla="*/ 2147483647 h 90"/>
              <a:gd name="T20" fmla="*/ 2147483647 w 102"/>
              <a:gd name="T21" fmla="*/ 2147483647 h 90"/>
              <a:gd name="T22" fmla="*/ 2147483647 w 102"/>
              <a:gd name="T23" fmla="*/ 2147483647 h 90"/>
              <a:gd name="T24" fmla="*/ 2147483647 w 102"/>
              <a:gd name="T25" fmla="*/ 2147483647 h 90"/>
              <a:gd name="T26" fmla="*/ 2147483647 w 102"/>
              <a:gd name="T27" fmla="*/ 2147483647 h 90"/>
              <a:gd name="T28" fmla="*/ 2147483647 w 102"/>
              <a:gd name="T29" fmla="*/ 2147483647 h 90"/>
              <a:gd name="T30" fmla="*/ 2147483647 w 102"/>
              <a:gd name="T31" fmla="*/ 2147483647 h 90"/>
              <a:gd name="T32" fmla="*/ 2147483647 w 102"/>
              <a:gd name="T33" fmla="*/ 2147483647 h 90"/>
              <a:gd name="T34" fmla="*/ 2147483647 w 102"/>
              <a:gd name="T35" fmla="*/ 2147483647 h 90"/>
              <a:gd name="T36" fmla="*/ 2147483647 w 102"/>
              <a:gd name="T37" fmla="*/ 2147483647 h 90"/>
              <a:gd name="T38" fmla="*/ 0 w 102"/>
              <a:gd name="T39" fmla="*/ 2147483647 h 90"/>
              <a:gd name="T40" fmla="*/ 0 w 102"/>
              <a:gd name="T41" fmla="*/ 2147483647 h 90"/>
              <a:gd name="T42" fmla="*/ 0 w 102"/>
              <a:gd name="T43" fmla="*/ 2147483647 h 90"/>
              <a:gd name="T44" fmla="*/ 2147483647 w 102"/>
              <a:gd name="T45" fmla="*/ 2147483647 h 90"/>
              <a:gd name="T46" fmla="*/ 2147483647 w 102"/>
              <a:gd name="T47" fmla="*/ 2147483647 h 90"/>
              <a:gd name="T48" fmla="*/ 2147483647 w 102"/>
              <a:gd name="T49" fmla="*/ 2147483647 h 90"/>
              <a:gd name="T50" fmla="*/ 2147483647 w 102"/>
              <a:gd name="T51" fmla="*/ 2147483647 h 90"/>
              <a:gd name="T52" fmla="*/ 2147483647 w 102"/>
              <a:gd name="T53" fmla="*/ 2147483647 h 90"/>
              <a:gd name="T54" fmla="*/ 2147483647 w 102"/>
              <a:gd name="T55" fmla="*/ 2147483647 h 90"/>
              <a:gd name="T56" fmla="*/ 2147483647 w 102"/>
              <a:gd name="T57" fmla="*/ 2147483647 h 90"/>
              <a:gd name="T58" fmla="*/ 2147483647 w 102"/>
              <a:gd name="T59" fmla="*/ 0 h 90"/>
              <a:gd name="T60" fmla="*/ 2147483647 w 102"/>
              <a:gd name="T61" fmla="*/ 0 h 90"/>
              <a:gd name="T62" fmla="*/ 2147483647 w 102"/>
              <a:gd name="T63" fmla="*/ 0 h 90"/>
              <a:gd name="T64" fmla="*/ 2147483647 w 102"/>
              <a:gd name="T65" fmla="*/ 2147483647 h 90"/>
              <a:gd name="T66" fmla="*/ 2147483647 w 102"/>
              <a:gd name="T67" fmla="*/ 2147483647 h 90"/>
              <a:gd name="T68" fmla="*/ 2147483647 w 102"/>
              <a:gd name="T69" fmla="*/ 2147483647 h 90"/>
              <a:gd name="T70" fmla="*/ 2147483647 w 102"/>
              <a:gd name="T71" fmla="*/ 2147483647 h 90"/>
              <a:gd name="T72" fmla="*/ 2147483647 w 102"/>
              <a:gd name="T73" fmla="*/ 2147483647 h 90"/>
              <a:gd name="T74" fmla="*/ 2147483647 w 102"/>
              <a:gd name="T75" fmla="*/ 2147483647 h 90"/>
              <a:gd name="T76" fmla="*/ 2147483647 w 102"/>
              <a:gd name="T77" fmla="*/ 2147483647 h 90"/>
              <a:gd name="T78" fmla="*/ 2147483647 w 102"/>
              <a:gd name="T79" fmla="*/ 2147483647 h 90"/>
              <a:gd name="T80" fmla="*/ 2147483647 w 102"/>
              <a:gd name="T81" fmla="*/ 2147483647 h 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"/>
              <a:gd name="T124" fmla="*/ 0 h 90"/>
              <a:gd name="T125" fmla="*/ 102 w 102"/>
              <a:gd name="T126" fmla="*/ 90 h 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" h="90">
                <a:moveTo>
                  <a:pt x="102" y="69"/>
                </a:moveTo>
                <a:lnTo>
                  <a:pt x="102" y="69"/>
                </a:lnTo>
                <a:lnTo>
                  <a:pt x="101" y="74"/>
                </a:lnTo>
                <a:lnTo>
                  <a:pt x="100" y="78"/>
                </a:lnTo>
                <a:lnTo>
                  <a:pt x="98" y="82"/>
                </a:lnTo>
                <a:lnTo>
                  <a:pt x="96" y="84"/>
                </a:lnTo>
                <a:lnTo>
                  <a:pt x="92" y="88"/>
                </a:lnTo>
                <a:lnTo>
                  <a:pt x="89" y="89"/>
                </a:lnTo>
                <a:lnTo>
                  <a:pt x="85" y="90"/>
                </a:lnTo>
                <a:lnTo>
                  <a:pt x="81" y="90"/>
                </a:lnTo>
                <a:lnTo>
                  <a:pt x="21" y="90"/>
                </a:lnTo>
                <a:lnTo>
                  <a:pt x="17" y="90"/>
                </a:lnTo>
                <a:lnTo>
                  <a:pt x="14" y="89"/>
                </a:lnTo>
                <a:lnTo>
                  <a:pt x="10" y="88"/>
                </a:lnTo>
                <a:lnTo>
                  <a:pt x="6" y="84"/>
                </a:lnTo>
                <a:lnTo>
                  <a:pt x="4" y="82"/>
                </a:lnTo>
                <a:lnTo>
                  <a:pt x="3" y="78"/>
                </a:lnTo>
                <a:lnTo>
                  <a:pt x="1" y="74"/>
                </a:lnTo>
                <a:lnTo>
                  <a:pt x="0" y="69"/>
                </a:lnTo>
                <a:lnTo>
                  <a:pt x="0" y="21"/>
                </a:lnTo>
                <a:lnTo>
                  <a:pt x="1" y="17"/>
                </a:lnTo>
                <a:lnTo>
                  <a:pt x="3" y="14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4" y="3"/>
                </a:lnTo>
                <a:lnTo>
                  <a:pt x="17" y="2"/>
                </a:lnTo>
                <a:lnTo>
                  <a:pt x="21" y="0"/>
                </a:lnTo>
                <a:lnTo>
                  <a:pt x="81" y="0"/>
                </a:lnTo>
                <a:lnTo>
                  <a:pt x="85" y="2"/>
                </a:lnTo>
                <a:lnTo>
                  <a:pt x="89" y="3"/>
                </a:lnTo>
                <a:lnTo>
                  <a:pt x="92" y="4"/>
                </a:lnTo>
                <a:lnTo>
                  <a:pt x="96" y="6"/>
                </a:lnTo>
                <a:lnTo>
                  <a:pt x="98" y="10"/>
                </a:lnTo>
                <a:lnTo>
                  <a:pt x="100" y="14"/>
                </a:lnTo>
                <a:lnTo>
                  <a:pt x="101" y="17"/>
                </a:lnTo>
                <a:lnTo>
                  <a:pt x="102" y="21"/>
                </a:lnTo>
                <a:lnTo>
                  <a:pt x="102" y="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842" name="Text Box 923"/>
          <p:cNvSpPr txBox="1">
            <a:spLocks noChangeArrowheads="1"/>
          </p:cNvSpPr>
          <p:nvPr/>
        </p:nvSpPr>
        <p:spPr bwMode="auto">
          <a:xfrm rot="-5400000">
            <a:off x="-558204" y="3695492"/>
            <a:ext cx="3084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 dirty="0">
                <a:solidFill>
                  <a:schemeClr val="bg1"/>
                </a:solidFill>
                <a:cs typeface="Arial" charset="0"/>
              </a:rPr>
              <a:t>Mean change from baseline</a:t>
            </a:r>
          </a:p>
        </p:txBody>
      </p:sp>
      <p:sp>
        <p:nvSpPr>
          <p:cNvPr id="33843" name="Text Box 8"/>
          <p:cNvSpPr txBox="1">
            <a:spLocks noChangeArrowheads="1"/>
          </p:cNvSpPr>
          <p:nvPr/>
        </p:nvSpPr>
        <p:spPr bwMode="auto">
          <a:xfrm>
            <a:off x="941190" y="2174875"/>
            <a:ext cx="60543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4</a:t>
            </a:r>
          </a:p>
        </p:txBody>
      </p:sp>
      <p:sp>
        <p:nvSpPr>
          <p:cNvPr id="33844" name="Text Box 8"/>
          <p:cNvSpPr txBox="1">
            <a:spLocks noChangeArrowheads="1"/>
          </p:cNvSpPr>
          <p:nvPr/>
        </p:nvSpPr>
        <p:spPr bwMode="auto">
          <a:xfrm>
            <a:off x="941190" y="2895600"/>
            <a:ext cx="60543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2</a:t>
            </a:r>
          </a:p>
        </p:txBody>
      </p:sp>
      <p:sp>
        <p:nvSpPr>
          <p:cNvPr id="33845" name="Text Box 8"/>
          <p:cNvSpPr txBox="1">
            <a:spLocks noChangeArrowheads="1"/>
          </p:cNvSpPr>
          <p:nvPr/>
        </p:nvSpPr>
        <p:spPr bwMode="auto">
          <a:xfrm>
            <a:off x="941190" y="3649663"/>
            <a:ext cx="60543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0</a:t>
            </a:r>
          </a:p>
        </p:txBody>
      </p:sp>
      <p:sp>
        <p:nvSpPr>
          <p:cNvPr id="33846" name="Text Box 8"/>
          <p:cNvSpPr txBox="1">
            <a:spLocks noChangeArrowheads="1"/>
          </p:cNvSpPr>
          <p:nvPr/>
        </p:nvSpPr>
        <p:spPr bwMode="auto">
          <a:xfrm>
            <a:off x="941190" y="4375150"/>
            <a:ext cx="60543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-2</a:t>
            </a:r>
          </a:p>
        </p:txBody>
      </p:sp>
      <p:sp>
        <p:nvSpPr>
          <p:cNvPr id="33847" name="Text Box 8"/>
          <p:cNvSpPr txBox="1">
            <a:spLocks noChangeArrowheads="1"/>
          </p:cNvSpPr>
          <p:nvPr/>
        </p:nvSpPr>
        <p:spPr bwMode="auto">
          <a:xfrm>
            <a:off x="941190" y="5124450"/>
            <a:ext cx="60543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-4</a:t>
            </a:r>
          </a:p>
        </p:txBody>
      </p:sp>
      <p:sp>
        <p:nvSpPr>
          <p:cNvPr id="33848" name="Line 434"/>
          <p:cNvSpPr>
            <a:spLocks noChangeShapeType="1"/>
          </p:cNvSpPr>
          <p:nvPr/>
        </p:nvSpPr>
        <p:spPr bwMode="auto">
          <a:xfrm>
            <a:off x="8945762" y="3860800"/>
            <a:ext cx="0" cy="1697038"/>
          </a:xfrm>
          <a:prstGeom prst="line">
            <a:avLst/>
          </a:prstGeom>
          <a:noFill/>
          <a:ln w="33338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9" name="Freeform 435"/>
          <p:cNvSpPr>
            <a:spLocks/>
          </p:cNvSpPr>
          <p:nvPr/>
        </p:nvSpPr>
        <p:spPr bwMode="auto">
          <a:xfrm>
            <a:off x="8877896" y="5516564"/>
            <a:ext cx="137517" cy="134937"/>
          </a:xfrm>
          <a:custGeom>
            <a:avLst/>
            <a:gdLst>
              <a:gd name="T0" fmla="*/ 2147483647 w 154"/>
              <a:gd name="T1" fmla="*/ 2147483647 h 170"/>
              <a:gd name="T2" fmla="*/ 2147483647 w 154"/>
              <a:gd name="T3" fmla="*/ 0 h 170"/>
              <a:gd name="T4" fmla="*/ 2147483647 w 154"/>
              <a:gd name="T5" fmla="*/ 2147483647 h 170"/>
              <a:gd name="T6" fmla="*/ 2147483647 w 154"/>
              <a:gd name="T7" fmla="*/ 2147483647 h 170"/>
              <a:gd name="T8" fmla="*/ 2147483647 w 154"/>
              <a:gd name="T9" fmla="*/ 2147483647 h 170"/>
              <a:gd name="T10" fmla="*/ 2147483647 w 154"/>
              <a:gd name="T11" fmla="*/ 2147483647 h 170"/>
              <a:gd name="T12" fmla="*/ 2147483647 w 154"/>
              <a:gd name="T13" fmla="*/ 2147483647 h 170"/>
              <a:gd name="T14" fmla="*/ 2147483647 w 154"/>
              <a:gd name="T15" fmla="*/ 2147483647 h 170"/>
              <a:gd name="T16" fmla="*/ 0 w 154"/>
              <a:gd name="T17" fmla="*/ 2147483647 h 170"/>
              <a:gd name="T18" fmla="*/ 2147483647 w 154"/>
              <a:gd name="T19" fmla="*/ 0 h 170"/>
              <a:gd name="T20" fmla="*/ 2147483647 w 154"/>
              <a:gd name="T21" fmla="*/ 2147483647 h 1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170"/>
              <a:gd name="T35" fmla="*/ 154 w 154"/>
              <a:gd name="T36" fmla="*/ 170 h 1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170">
                <a:moveTo>
                  <a:pt x="77" y="31"/>
                </a:moveTo>
                <a:lnTo>
                  <a:pt x="152" y="0"/>
                </a:lnTo>
                <a:lnTo>
                  <a:pt x="154" y="4"/>
                </a:lnTo>
                <a:lnTo>
                  <a:pt x="105" y="85"/>
                </a:lnTo>
                <a:lnTo>
                  <a:pt x="77" y="170"/>
                </a:lnTo>
                <a:lnTo>
                  <a:pt x="49" y="85"/>
                </a:lnTo>
                <a:lnTo>
                  <a:pt x="0" y="4"/>
                </a:lnTo>
                <a:lnTo>
                  <a:pt x="1" y="0"/>
                </a:lnTo>
                <a:lnTo>
                  <a:pt x="77" y="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850" name="Text Box 8"/>
          <p:cNvSpPr txBox="1">
            <a:spLocks noChangeArrowheads="1"/>
          </p:cNvSpPr>
          <p:nvPr/>
        </p:nvSpPr>
        <p:spPr bwMode="auto">
          <a:xfrm rot="5400000" flipH="1">
            <a:off x="8574088" y="4555917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Worsening</a:t>
            </a:r>
          </a:p>
        </p:txBody>
      </p:sp>
      <p:sp>
        <p:nvSpPr>
          <p:cNvPr id="33851" name="Text Box 8"/>
          <p:cNvSpPr txBox="1">
            <a:spLocks noChangeArrowheads="1"/>
          </p:cNvSpPr>
          <p:nvPr/>
        </p:nvSpPr>
        <p:spPr bwMode="auto">
          <a:xfrm rot="5400000" flipH="1">
            <a:off x="8466932" y="2791411"/>
            <a:ext cx="1511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Improvement</a:t>
            </a:r>
          </a:p>
        </p:txBody>
      </p:sp>
      <p:sp>
        <p:nvSpPr>
          <p:cNvPr id="33852" name="Line 434"/>
          <p:cNvSpPr>
            <a:spLocks noChangeShapeType="1"/>
          </p:cNvSpPr>
          <p:nvPr/>
        </p:nvSpPr>
        <p:spPr bwMode="auto">
          <a:xfrm flipV="1">
            <a:off x="8942190" y="2120901"/>
            <a:ext cx="0" cy="1668463"/>
          </a:xfrm>
          <a:prstGeom prst="line">
            <a:avLst/>
          </a:prstGeom>
          <a:noFill/>
          <a:ln w="33338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3" name="Freeform 435"/>
          <p:cNvSpPr>
            <a:spLocks/>
          </p:cNvSpPr>
          <p:nvPr/>
        </p:nvSpPr>
        <p:spPr bwMode="auto">
          <a:xfrm flipV="1">
            <a:off x="8877896" y="2006600"/>
            <a:ext cx="137517" cy="134938"/>
          </a:xfrm>
          <a:custGeom>
            <a:avLst/>
            <a:gdLst>
              <a:gd name="T0" fmla="*/ 2147483647 w 154"/>
              <a:gd name="T1" fmla="*/ 2147483647 h 170"/>
              <a:gd name="T2" fmla="*/ 2147483647 w 154"/>
              <a:gd name="T3" fmla="*/ 0 h 170"/>
              <a:gd name="T4" fmla="*/ 2147483647 w 154"/>
              <a:gd name="T5" fmla="*/ 2147483647 h 170"/>
              <a:gd name="T6" fmla="*/ 2147483647 w 154"/>
              <a:gd name="T7" fmla="*/ 2147483647 h 170"/>
              <a:gd name="T8" fmla="*/ 2147483647 w 154"/>
              <a:gd name="T9" fmla="*/ 2147483647 h 170"/>
              <a:gd name="T10" fmla="*/ 2147483647 w 154"/>
              <a:gd name="T11" fmla="*/ 2147483647 h 170"/>
              <a:gd name="T12" fmla="*/ 2147483647 w 154"/>
              <a:gd name="T13" fmla="*/ 2147483647 h 170"/>
              <a:gd name="T14" fmla="*/ 2147483647 w 154"/>
              <a:gd name="T15" fmla="*/ 2147483647 h 170"/>
              <a:gd name="T16" fmla="*/ 0 w 154"/>
              <a:gd name="T17" fmla="*/ 2147483647 h 170"/>
              <a:gd name="T18" fmla="*/ 2147483647 w 154"/>
              <a:gd name="T19" fmla="*/ 0 h 170"/>
              <a:gd name="T20" fmla="*/ 2147483647 w 154"/>
              <a:gd name="T21" fmla="*/ 2147483647 h 1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170"/>
              <a:gd name="T35" fmla="*/ 154 w 154"/>
              <a:gd name="T36" fmla="*/ 170 h 1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170">
                <a:moveTo>
                  <a:pt x="77" y="31"/>
                </a:moveTo>
                <a:lnTo>
                  <a:pt x="152" y="0"/>
                </a:lnTo>
                <a:lnTo>
                  <a:pt x="154" y="4"/>
                </a:lnTo>
                <a:lnTo>
                  <a:pt x="105" y="85"/>
                </a:lnTo>
                <a:lnTo>
                  <a:pt x="77" y="170"/>
                </a:lnTo>
                <a:lnTo>
                  <a:pt x="49" y="85"/>
                </a:lnTo>
                <a:lnTo>
                  <a:pt x="0" y="4"/>
                </a:lnTo>
                <a:lnTo>
                  <a:pt x="1" y="0"/>
                </a:lnTo>
                <a:lnTo>
                  <a:pt x="77" y="3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854" name="Text Box 8"/>
          <p:cNvSpPr txBox="1">
            <a:spLocks noChangeArrowheads="1"/>
          </p:cNvSpPr>
          <p:nvPr/>
        </p:nvSpPr>
        <p:spPr bwMode="auto">
          <a:xfrm>
            <a:off x="4338043" y="6042026"/>
            <a:ext cx="1610916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 dirty="0">
                <a:solidFill>
                  <a:schemeClr val="bg1"/>
                </a:solidFill>
                <a:cs typeface="Arial" charset="0"/>
              </a:rPr>
              <a:t>Study week</a:t>
            </a:r>
          </a:p>
        </p:txBody>
      </p:sp>
      <p:sp>
        <p:nvSpPr>
          <p:cNvPr id="33855" name="Text Box 8"/>
          <p:cNvSpPr txBox="1">
            <a:spLocks noChangeArrowheads="1"/>
          </p:cNvSpPr>
          <p:nvPr/>
        </p:nvSpPr>
        <p:spPr bwMode="auto">
          <a:xfrm>
            <a:off x="7809906" y="5689600"/>
            <a:ext cx="125372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Endpoint (LOCF)</a:t>
            </a:r>
          </a:p>
        </p:txBody>
      </p:sp>
      <p:sp>
        <p:nvSpPr>
          <p:cNvPr id="33856" name="Text Box 8"/>
          <p:cNvSpPr txBox="1">
            <a:spLocks noChangeArrowheads="1"/>
          </p:cNvSpPr>
          <p:nvPr/>
        </p:nvSpPr>
        <p:spPr bwMode="auto">
          <a:xfrm>
            <a:off x="1407319" y="56896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0</a:t>
            </a:r>
          </a:p>
        </p:txBody>
      </p:sp>
      <p:sp>
        <p:nvSpPr>
          <p:cNvPr id="33857" name="Text Box 8"/>
          <p:cNvSpPr txBox="1">
            <a:spLocks noChangeArrowheads="1"/>
          </p:cNvSpPr>
          <p:nvPr/>
        </p:nvSpPr>
        <p:spPr bwMode="auto">
          <a:xfrm>
            <a:off x="3587949" y="56896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12</a:t>
            </a:r>
          </a:p>
        </p:txBody>
      </p:sp>
      <p:sp>
        <p:nvSpPr>
          <p:cNvPr id="33858" name="Text Box 8"/>
          <p:cNvSpPr txBox="1">
            <a:spLocks noChangeArrowheads="1"/>
          </p:cNvSpPr>
          <p:nvPr/>
        </p:nvSpPr>
        <p:spPr bwMode="auto">
          <a:xfrm>
            <a:off x="5781080" y="56896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ko-KR" sz="1600" i="0">
                <a:cs typeface="Arial" charset="0"/>
              </a:rPr>
              <a:t>24</a:t>
            </a:r>
          </a:p>
        </p:txBody>
      </p:sp>
      <p:grpSp>
        <p:nvGrpSpPr>
          <p:cNvPr id="33860" name="Group 358"/>
          <p:cNvGrpSpPr>
            <a:grpSpLocks/>
          </p:cNvGrpSpPr>
          <p:nvPr/>
        </p:nvGrpSpPr>
        <p:grpSpPr bwMode="auto">
          <a:xfrm>
            <a:off x="1923101" y="5013324"/>
            <a:ext cx="2288139" cy="528638"/>
            <a:chOff x="1547813" y="5013325"/>
            <a:chExt cx="2033902" cy="528796"/>
          </a:xfrm>
        </p:grpSpPr>
        <p:sp>
          <p:nvSpPr>
            <p:cNvPr id="33868" name="Rectangle 48"/>
            <p:cNvSpPr>
              <a:spLocks noChangeArrowheads="1"/>
            </p:cNvSpPr>
            <p:nvPr/>
          </p:nvSpPr>
          <p:spPr bwMode="auto">
            <a:xfrm>
              <a:off x="1836738" y="5295900"/>
              <a:ext cx="1744977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ko-KR" sz="1600" i="0" dirty="0">
                  <a:cs typeface="Arial" charset="0"/>
                </a:rPr>
                <a:t>Placebo + donepezil</a:t>
              </a:r>
            </a:p>
          </p:txBody>
        </p:sp>
        <p:sp>
          <p:nvSpPr>
            <p:cNvPr id="33869" name="Rectangle 50"/>
            <p:cNvSpPr>
              <a:spLocks noChangeArrowheads="1"/>
            </p:cNvSpPr>
            <p:nvPr/>
          </p:nvSpPr>
          <p:spPr bwMode="auto">
            <a:xfrm>
              <a:off x="1836738" y="5013325"/>
              <a:ext cx="1744977" cy="246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ko-KR" sz="1600" dirty="0" smtClean="0">
                  <a:cs typeface="Arial" charset="0"/>
                </a:rPr>
                <a:t>C</a:t>
              </a:r>
              <a:r>
                <a:rPr lang="en-US" altLang="ko-KR" sz="1600" i="0" dirty="0" smtClean="0">
                  <a:cs typeface="Arial" charset="0"/>
                </a:rPr>
                <a:t>ombination </a:t>
              </a:r>
              <a:r>
                <a:rPr lang="en-US" altLang="ko-KR" sz="1600" i="0" dirty="0">
                  <a:cs typeface="Arial" charset="0"/>
                </a:rPr>
                <a:t>therapy</a:t>
              </a:r>
              <a:endParaRPr lang="en-US" altLang="ko-KR" sz="1600" i="0" baseline="30000" dirty="0">
                <a:cs typeface="Arial" charset="0"/>
              </a:endParaRPr>
            </a:p>
          </p:txBody>
        </p:sp>
        <p:sp>
          <p:nvSpPr>
            <p:cNvPr id="33870" name="Freeform 535"/>
            <p:cNvSpPr>
              <a:spLocks/>
            </p:cNvSpPr>
            <p:nvPr/>
          </p:nvSpPr>
          <p:spPr bwMode="auto">
            <a:xfrm>
              <a:off x="1547813" y="5084762"/>
              <a:ext cx="161925" cy="142875"/>
            </a:xfrm>
            <a:custGeom>
              <a:avLst/>
              <a:gdLst>
                <a:gd name="T0" fmla="*/ 2147483647 w 102"/>
                <a:gd name="T1" fmla="*/ 2147483647 h 90"/>
                <a:gd name="T2" fmla="*/ 2147483647 w 102"/>
                <a:gd name="T3" fmla="*/ 2147483647 h 90"/>
                <a:gd name="T4" fmla="*/ 2147483647 w 102"/>
                <a:gd name="T5" fmla="*/ 2147483647 h 90"/>
                <a:gd name="T6" fmla="*/ 2147483647 w 102"/>
                <a:gd name="T7" fmla="*/ 2147483647 h 90"/>
                <a:gd name="T8" fmla="*/ 2147483647 w 102"/>
                <a:gd name="T9" fmla="*/ 2147483647 h 90"/>
                <a:gd name="T10" fmla="*/ 2147483647 w 102"/>
                <a:gd name="T11" fmla="*/ 2147483647 h 90"/>
                <a:gd name="T12" fmla="*/ 2147483647 w 102"/>
                <a:gd name="T13" fmla="*/ 2147483647 h 90"/>
                <a:gd name="T14" fmla="*/ 2147483647 w 102"/>
                <a:gd name="T15" fmla="*/ 2147483647 h 90"/>
                <a:gd name="T16" fmla="*/ 2147483647 w 102"/>
                <a:gd name="T17" fmla="*/ 2147483647 h 90"/>
                <a:gd name="T18" fmla="*/ 2147483647 w 102"/>
                <a:gd name="T19" fmla="*/ 2147483647 h 90"/>
                <a:gd name="T20" fmla="*/ 2147483647 w 102"/>
                <a:gd name="T21" fmla="*/ 2147483647 h 90"/>
                <a:gd name="T22" fmla="*/ 2147483647 w 102"/>
                <a:gd name="T23" fmla="*/ 2147483647 h 90"/>
                <a:gd name="T24" fmla="*/ 2147483647 w 102"/>
                <a:gd name="T25" fmla="*/ 2147483647 h 90"/>
                <a:gd name="T26" fmla="*/ 2147483647 w 102"/>
                <a:gd name="T27" fmla="*/ 2147483647 h 90"/>
                <a:gd name="T28" fmla="*/ 2147483647 w 102"/>
                <a:gd name="T29" fmla="*/ 2147483647 h 90"/>
                <a:gd name="T30" fmla="*/ 2147483647 w 102"/>
                <a:gd name="T31" fmla="*/ 2147483647 h 90"/>
                <a:gd name="T32" fmla="*/ 2147483647 w 102"/>
                <a:gd name="T33" fmla="*/ 2147483647 h 90"/>
                <a:gd name="T34" fmla="*/ 2147483647 w 102"/>
                <a:gd name="T35" fmla="*/ 2147483647 h 90"/>
                <a:gd name="T36" fmla="*/ 2147483647 w 102"/>
                <a:gd name="T37" fmla="*/ 2147483647 h 90"/>
                <a:gd name="T38" fmla="*/ 0 w 102"/>
                <a:gd name="T39" fmla="*/ 2147483647 h 90"/>
                <a:gd name="T40" fmla="*/ 0 w 102"/>
                <a:gd name="T41" fmla="*/ 2147483647 h 90"/>
                <a:gd name="T42" fmla="*/ 0 w 102"/>
                <a:gd name="T43" fmla="*/ 2147483647 h 90"/>
                <a:gd name="T44" fmla="*/ 2147483647 w 102"/>
                <a:gd name="T45" fmla="*/ 2147483647 h 90"/>
                <a:gd name="T46" fmla="*/ 2147483647 w 102"/>
                <a:gd name="T47" fmla="*/ 2147483647 h 90"/>
                <a:gd name="T48" fmla="*/ 2147483647 w 102"/>
                <a:gd name="T49" fmla="*/ 2147483647 h 90"/>
                <a:gd name="T50" fmla="*/ 2147483647 w 102"/>
                <a:gd name="T51" fmla="*/ 2147483647 h 90"/>
                <a:gd name="T52" fmla="*/ 2147483647 w 102"/>
                <a:gd name="T53" fmla="*/ 2147483647 h 90"/>
                <a:gd name="T54" fmla="*/ 2147483647 w 102"/>
                <a:gd name="T55" fmla="*/ 2147483647 h 90"/>
                <a:gd name="T56" fmla="*/ 2147483647 w 102"/>
                <a:gd name="T57" fmla="*/ 0 h 90"/>
                <a:gd name="T58" fmla="*/ 2147483647 w 102"/>
                <a:gd name="T59" fmla="*/ 0 h 90"/>
                <a:gd name="T60" fmla="*/ 2147483647 w 102"/>
                <a:gd name="T61" fmla="*/ 0 h 90"/>
                <a:gd name="T62" fmla="*/ 2147483647 w 102"/>
                <a:gd name="T63" fmla="*/ 0 h 90"/>
                <a:gd name="T64" fmla="*/ 2147483647 w 102"/>
                <a:gd name="T65" fmla="*/ 0 h 90"/>
                <a:gd name="T66" fmla="*/ 2147483647 w 102"/>
                <a:gd name="T67" fmla="*/ 2147483647 h 90"/>
                <a:gd name="T68" fmla="*/ 2147483647 w 102"/>
                <a:gd name="T69" fmla="*/ 2147483647 h 90"/>
                <a:gd name="T70" fmla="*/ 2147483647 w 102"/>
                <a:gd name="T71" fmla="*/ 2147483647 h 90"/>
                <a:gd name="T72" fmla="*/ 2147483647 w 102"/>
                <a:gd name="T73" fmla="*/ 2147483647 h 90"/>
                <a:gd name="T74" fmla="*/ 2147483647 w 102"/>
                <a:gd name="T75" fmla="*/ 2147483647 h 90"/>
                <a:gd name="T76" fmla="*/ 2147483647 w 102"/>
                <a:gd name="T77" fmla="*/ 2147483647 h 90"/>
                <a:gd name="T78" fmla="*/ 2147483647 w 102"/>
                <a:gd name="T79" fmla="*/ 2147483647 h 90"/>
                <a:gd name="T80" fmla="*/ 2147483647 w 102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90"/>
                <a:gd name="T125" fmla="*/ 102 w 102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90">
                  <a:moveTo>
                    <a:pt x="102" y="69"/>
                  </a:moveTo>
                  <a:lnTo>
                    <a:pt x="102" y="69"/>
                  </a:lnTo>
                  <a:lnTo>
                    <a:pt x="101" y="73"/>
                  </a:lnTo>
                  <a:lnTo>
                    <a:pt x="99" y="76"/>
                  </a:lnTo>
                  <a:lnTo>
                    <a:pt x="98" y="80"/>
                  </a:lnTo>
                  <a:lnTo>
                    <a:pt x="96" y="83"/>
                  </a:lnTo>
                  <a:lnTo>
                    <a:pt x="92" y="86"/>
                  </a:lnTo>
                  <a:lnTo>
                    <a:pt x="89" y="87"/>
                  </a:lnTo>
                  <a:lnTo>
                    <a:pt x="85" y="88"/>
                  </a:lnTo>
                  <a:lnTo>
                    <a:pt x="81" y="90"/>
                  </a:lnTo>
                  <a:lnTo>
                    <a:pt x="21" y="90"/>
                  </a:lnTo>
                  <a:lnTo>
                    <a:pt x="17" y="88"/>
                  </a:lnTo>
                  <a:lnTo>
                    <a:pt x="14" y="87"/>
                  </a:lnTo>
                  <a:lnTo>
                    <a:pt x="10" y="86"/>
                  </a:lnTo>
                  <a:lnTo>
                    <a:pt x="6" y="83"/>
                  </a:lnTo>
                  <a:lnTo>
                    <a:pt x="4" y="80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98" y="8"/>
                  </a:lnTo>
                  <a:lnTo>
                    <a:pt x="99" y="12"/>
                  </a:lnTo>
                  <a:lnTo>
                    <a:pt x="101" y="16"/>
                  </a:lnTo>
                  <a:lnTo>
                    <a:pt x="102" y="21"/>
                  </a:lnTo>
                  <a:lnTo>
                    <a:pt x="102" y="69"/>
                  </a:lnTo>
                  <a:close/>
                </a:path>
              </a:pathLst>
            </a:custGeom>
            <a:solidFill>
              <a:srgbClr val="252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Freeform 537"/>
            <p:cNvSpPr>
              <a:spLocks/>
            </p:cNvSpPr>
            <p:nvPr/>
          </p:nvSpPr>
          <p:spPr bwMode="auto">
            <a:xfrm>
              <a:off x="1547813" y="5373687"/>
              <a:ext cx="161925" cy="142875"/>
            </a:xfrm>
            <a:custGeom>
              <a:avLst/>
              <a:gdLst>
                <a:gd name="T0" fmla="*/ 2147483647 w 102"/>
                <a:gd name="T1" fmla="*/ 2147483647 h 90"/>
                <a:gd name="T2" fmla="*/ 2147483647 w 102"/>
                <a:gd name="T3" fmla="*/ 2147483647 h 90"/>
                <a:gd name="T4" fmla="*/ 2147483647 w 102"/>
                <a:gd name="T5" fmla="*/ 2147483647 h 90"/>
                <a:gd name="T6" fmla="*/ 2147483647 w 102"/>
                <a:gd name="T7" fmla="*/ 2147483647 h 90"/>
                <a:gd name="T8" fmla="*/ 2147483647 w 102"/>
                <a:gd name="T9" fmla="*/ 2147483647 h 90"/>
                <a:gd name="T10" fmla="*/ 2147483647 w 102"/>
                <a:gd name="T11" fmla="*/ 2147483647 h 90"/>
                <a:gd name="T12" fmla="*/ 2147483647 w 102"/>
                <a:gd name="T13" fmla="*/ 2147483647 h 90"/>
                <a:gd name="T14" fmla="*/ 2147483647 w 102"/>
                <a:gd name="T15" fmla="*/ 2147483647 h 90"/>
                <a:gd name="T16" fmla="*/ 2147483647 w 102"/>
                <a:gd name="T17" fmla="*/ 2147483647 h 90"/>
                <a:gd name="T18" fmla="*/ 2147483647 w 102"/>
                <a:gd name="T19" fmla="*/ 2147483647 h 90"/>
                <a:gd name="T20" fmla="*/ 2147483647 w 102"/>
                <a:gd name="T21" fmla="*/ 2147483647 h 90"/>
                <a:gd name="T22" fmla="*/ 2147483647 w 102"/>
                <a:gd name="T23" fmla="*/ 2147483647 h 90"/>
                <a:gd name="T24" fmla="*/ 2147483647 w 102"/>
                <a:gd name="T25" fmla="*/ 2147483647 h 90"/>
                <a:gd name="T26" fmla="*/ 2147483647 w 102"/>
                <a:gd name="T27" fmla="*/ 2147483647 h 90"/>
                <a:gd name="T28" fmla="*/ 2147483647 w 102"/>
                <a:gd name="T29" fmla="*/ 2147483647 h 90"/>
                <a:gd name="T30" fmla="*/ 2147483647 w 102"/>
                <a:gd name="T31" fmla="*/ 2147483647 h 90"/>
                <a:gd name="T32" fmla="*/ 2147483647 w 102"/>
                <a:gd name="T33" fmla="*/ 2147483647 h 90"/>
                <a:gd name="T34" fmla="*/ 2147483647 w 102"/>
                <a:gd name="T35" fmla="*/ 2147483647 h 90"/>
                <a:gd name="T36" fmla="*/ 2147483647 w 102"/>
                <a:gd name="T37" fmla="*/ 2147483647 h 90"/>
                <a:gd name="T38" fmla="*/ 0 w 102"/>
                <a:gd name="T39" fmla="*/ 2147483647 h 90"/>
                <a:gd name="T40" fmla="*/ 0 w 102"/>
                <a:gd name="T41" fmla="*/ 2147483647 h 90"/>
                <a:gd name="T42" fmla="*/ 0 w 102"/>
                <a:gd name="T43" fmla="*/ 2147483647 h 90"/>
                <a:gd name="T44" fmla="*/ 2147483647 w 102"/>
                <a:gd name="T45" fmla="*/ 2147483647 h 90"/>
                <a:gd name="T46" fmla="*/ 2147483647 w 102"/>
                <a:gd name="T47" fmla="*/ 2147483647 h 90"/>
                <a:gd name="T48" fmla="*/ 2147483647 w 102"/>
                <a:gd name="T49" fmla="*/ 2147483647 h 90"/>
                <a:gd name="T50" fmla="*/ 2147483647 w 102"/>
                <a:gd name="T51" fmla="*/ 2147483647 h 90"/>
                <a:gd name="T52" fmla="*/ 2147483647 w 102"/>
                <a:gd name="T53" fmla="*/ 2147483647 h 90"/>
                <a:gd name="T54" fmla="*/ 2147483647 w 102"/>
                <a:gd name="T55" fmla="*/ 2147483647 h 90"/>
                <a:gd name="T56" fmla="*/ 2147483647 w 102"/>
                <a:gd name="T57" fmla="*/ 0 h 90"/>
                <a:gd name="T58" fmla="*/ 2147483647 w 102"/>
                <a:gd name="T59" fmla="*/ 0 h 90"/>
                <a:gd name="T60" fmla="*/ 2147483647 w 102"/>
                <a:gd name="T61" fmla="*/ 0 h 90"/>
                <a:gd name="T62" fmla="*/ 2147483647 w 102"/>
                <a:gd name="T63" fmla="*/ 0 h 90"/>
                <a:gd name="T64" fmla="*/ 2147483647 w 102"/>
                <a:gd name="T65" fmla="*/ 0 h 90"/>
                <a:gd name="T66" fmla="*/ 2147483647 w 102"/>
                <a:gd name="T67" fmla="*/ 2147483647 h 90"/>
                <a:gd name="T68" fmla="*/ 2147483647 w 102"/>
                <a:gd name="T69" fmla="*/ 2147483647 h 90"/>
                <a:gd name="T70" fmla="*/ 2147483647 w 102"/>
                <a:gd name="T71" fmla="*/ 2147483647 h 90"/>
                <a:gd name="T72" fmla="*/ 2147483647 w 102"/>
                <a:gd name="T73" fmla="*/ 2147483647 h 90"/>
                <a:gd name="T74" fmla="*/ 2147483647 w 102"/>
                <a:gd name="T75" fmla="*/ 2147483647 h 90"/>
                <a:gd name="T76" fmla="*/ 2147483647 w 102"/>
                <a:gd name="T77" fmla="*/ 2147483647 h 90"/>
                <a:gd name="T78" fmla="*/ 2147483647 w 102"/>
                <a:gd name="T79" fmla="*/ 2147483647 h 90"/>
                <a:gd name="T80" fmla="*/ 2147483647 w 102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90"/>
                <a:gd name="T125" fmla="*/ 102 w 102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90">
                  <a:moveTo>
                    <a:pt x="102" y="69"/>
                  </a:moveTo>
                  <a:lnTo>
                    <a:pt x="102" y="69"/>
                  </a:lnTo>
                  <a:lnTo>
                    <a:pt x="101" y="74"/>
                  </a:lnTo>
                  <a:lnTo>
                    <a:pt x="99" y="78"/>
                  </a:lnTo>
                  <a:lnTo>
                    <a:pt x="98" y="81"/>
                  </a:lnTo>
                  <a:lnTo>
                    <a:pt x="96" y="84"/>
                  </a:lnTo>
                  <a:lnTo>
                    <a:pt x="92" y="86"/>
                  </a:lnTo>
                  <a:lnTo>
                    <a:pt x="89" y="88"/>
                  </a:lnTo>
                  <a:lnTo>
                    <a:pt x="85" y="90"/>
                  </a:lnTo>
                  <a:lnTo>
                    <a:pt x="81" y="90"/>
                  </a:lnTo>
                  <a:lnTo>
                    <a:pt x="21" y="90"/>
                  </a:lnTo>
                  <a:lnTo>
                    <a:pt x="17" y="90"/>
                  </a:lnTo>
                  <a:lnTo>
                    <a:pt x="14" y="88"/>
                  </a:lnTo>
                  <a:lnTo>
                    <a:pt x="10" y="86"/>
                  </a:lnTo>
                  <a:lnTo>
                    <a:pt x="6" y="84"/>
                  </a:lnTo>
                  <a:lnTo>
                    <a:pt x="4" y="81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98" y="10"/>
                  </a:lnTo>
                  <a:lnTo>
                    <a:pt x="99" y="13"/>
                  </a:lnTo>
                  <a:lnTo>
                    <a:pt x="101" y="17"/>
                  </a:lnTo>
                  <a:lnTo>
                    <a:pt x="102" y="21"/>
                  </a:lnTo>
                  <a:lnTo>
                    <a:pt x="102" y="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61" name="Text Box 8"/>
          <p:cNvSpPr txBox="1">
            <a:spLocks noChangeArrowheads="1"/>
          </p:cNvSpPr>
          <p:nvPr/>
        </p:nvSpPr>
        <p:spPr bwMode="auto">
          <a:xfrm>
            <a:off x="6565106" y="6475228"/>
            <a:ext cx="35300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ko-KR" sz="1200" b="0" i="0" dirty="0">
                <a:solidFill>
                  <a:schemeClr val="bg1"/>
                </a:solidFill>
                <a:cs typeface="Arial" charset="0"/>
              </a:rPr>
              <a:t>Cummings et al. Neurology 2006; 67 (1): 57–63</a:t>
            </a:r>
            <a:endParaRPr lang="en-GB" altLang="ko-KR" sz="1200" b="0" i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862" name="Line 70"/>
          <p:cNvSpPr>
            <a:spLocks noChangeShapeType="1"/>
          </p:cNvSpPr>
          <p:nvPr/>
        </p:nvSpPr>
        <p:spPr bwMode="auto">
          <a:xfrm flipV="1">
            <a:off x="1546622" y="1981200"/>
            <a:ext cx="0" cy="366553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3" name="Line 428"/>
          <p:cNvSpPr>
            <a:spLocks noChangeShapeType="1"/>
          </p:cNvSpPr>
          <p:nvPr/>
        </p:nvSpPr>
        <p:spPr bwMode="auto">
          <a:xfrm rot="16200000" flipV="1">
            <a:off x="5138143" y="2045692"/>
            <a:ext cx="0" cy="721161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4" name="Line 25"/>
          <p:cNvSpPr>
            <a:spLocks noChangeShapeType="1"/>
          </p:cNvSpPr>
          <p:nvPr/>
        </p:nvSpPr>
        <p:spPr bwMode="auto">
          <a:xfrm>
            <a:off x="1866305" y="5656264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865" name="Line 26"/>
          <p:cNvSpPr>
            <a:spLocks noChangeShapeType="1"/>
          </p:cNvSpPr>
          <p:nvPr/>
        </p:nvSpPr>
        <p:spPr bwMode="auto">
          <a:xfrm>
            <a:off x="4066580" y="5656264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866" name="Line 29"/>
          <p:cNvSpPr>
            <a:spLocks noChangeShapeType="1"/>
          </p:cNvSpPr>
          <p:nvPr/>
        </p:nvSpPr>
        <p:spPr bwMode="auto">
          <a:xfrm>
            <a:off x="6241852" y="5656264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867" name="Line 31"/>
          <p:cNvSpPr>
            <a:spLocks noChangeShapeType="1"/>
          </p:cNvSpPr>
          <p:nvPr/>
        </p:nvSpPr>
        <p:spPr bwMode="auto">
          <a:xfrm>
            <a:off x="8436769" y="5656264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13608" y="2066151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ko-K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7703" y="3019426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ko-K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8047819" y="310984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ko-K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-152400"/>
            <a:ext cx="9906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Studies that compared monotherapy to combination therapy (CT)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799654"/>
              </p:ext>
            </p:extLst>
          </p:nvPr>
        </p:nvGraphicFramePr>
        <p:xfrm>
          <a:off x="114300" y="838200"/>
          <a:ext cx="1005840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47"/>
                <a:gridCol w="654377"/>
                <a:gridCol w="1856936"/>
                <a:gridCol w="1160584"/>
                <a:gridCol w="1315330"/>
                <a:gridCol w="1702191"/>
                <a:gridCol w="18569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Author/Study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Outcome measures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Tariot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 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 controlled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weeks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SIB, ADCS-ADL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for CT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Porsteinsson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et al. 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 controlled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weeks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ADAS-Cog,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CIBIC-Plus.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effects for CT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Cummings, et al.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 controlled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weeks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NPI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for CT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DOMINO-AD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 controlled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weeks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MMSE, BADLS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Donepezil better than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Dysken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 (TEAM-AD) 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blind, placebo controlled, randomized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years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ADCS-ADL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E+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ChEI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better than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ChEI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alone. No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effects for CT +/- 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al.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months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IMC subscale of BDS, WADLS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better than monotherapy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Schneider et al.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ADAS-Cog, MMSE, CDR, FAQ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MMSE and CDR: Monotherapy better than CT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Lopez et al.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nursing home admission (NH) or death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NH: CT better than monotherapy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no therapy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Zhu et al.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years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severe scores in the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MMSE and BDR-ADL, or death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ChEI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CT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better than no therapy; 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Memantine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decreased mortality risk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MMSE: Mini-Mental State Examination, SIB: Severe impairment Battery,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ADCS-ADL: Alzheimer’s Disease Cooperative Study-Activities for Daily Living, CIBIC: Clinician’s Interview-based impression of change, IMC-BDS: Information-Memory-Concentration-Blessed Dementia Scale, CDR: Clinical Dementia Rating, BADLS: Bristol Activities of Daily Living Scale, WADLS: Weintraub Activities of Daily Living Scale; FAQ: Functional Activities Questionnaire, ADAS-Cog: Alzheimer’s Disease Assessment Scale-Cognitive subscale; BDR-ADL: Blessed Dementia Rating Scale for Activities for Daily Living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9776312" cy="15866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Donepezil and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Memantine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for Moderate-to-Severe Alzheimer’s disease (DOMINO) Study</a:t>
            </a:r>
            <a:b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en-US" sz="2800" b="1" i="1" dirty="0" smtClean="0">
                <a:solidFill>
                  <a:schemeClr val="bg1"/>
                </a:solidFill>
                <a:latin typeface="Arial"/>
                <a:cs typeface="Arial"/>
              </a:rPr>
              <a:t>52-weeks double-blind, placebo-controlled </a:t>
            </a:r>
            <a:r>
              <a:rPr lang="en-US" sz="2800" b="1" i="1" dirty="0" smtClean="0">
                <a:latin typeface="Arial"/>
                <a:cs typeface="Arial"/>
              </a:rPr>
              <a:t>tri</a:t>
            </a:r>
            <a:r>
              <a:rPr lang="en-US" sz="2800" b="1" dirty="0" smtClean="0">
                <a:latin typeface="Arial"/>
                <a:cs typeface="Arial"/>
              </a:rPr>
              <a:t>al-</a:t>
            </a: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4042899"/>
              </p:ext>
            </p:extLst>
          </p:nvPr>
        </p:nvGraphicFramePr>
        <p:xfrm>
          <a:off x="4270550" y="1876363"/>
          <a:ext cx="1874504" cy="461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1546" y="4876800"/>
            <a:ext cx="393799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Conclusion with caution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There were no significant benefits of the combination of donepezil and </a:t>
            </a:r>
            <a:r>
              <a:rPr lang="en-US" dirty="0" err="1" smtClean="0"/>
              <a:t>memantine</a:t>
            </a:r>
            <a:r>
              <a:rPr lang="en-US" dirty="0" smtClean="0"/>
              <a:t> over donepezil alone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212" y="6581001"/>
            <a:ext cx="29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Howard, et al. NEJM 2012; 366: 893-903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NEJM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87" y="2057398"/>
            <a:ext cx="3978155" cy="25043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 descr="NEJM-2.pd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1628"/>
          <a:stretch/>
        </p:blipFill>
        <p:spPr>
          <a:xfrm rot="10800000">
            <a:off x="6156075" y="1894695"/>
            <a:ext cx="4053236" cy="32390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556642" y="5295325"/>
            <a:ext cx="32521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Donepezil was associated with 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ognitive and functional benefits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over the course of 12 months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38500" y="19812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98298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Effects of vitamin E and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emantine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on functional 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ecline in Alzheimer’s disease</a:t>
            </a:r>
            <a:b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The TEAM-AD VA Cooperative Randomized Trial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1" t="55924" r="19907" b="15825"/>
          <a:stretch/>
        </p:blipFill>
        <p:spPr>
          <a:xfrm rot="16200000">
            <a:off x="4714575" y="1804935"/>
            <a:ext cx="5135459" cy="4361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9300" y="1371600"/>
            <a:ext cx="153118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706 Asked to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5142" y="2895600"/>
            <a:ext cx="16995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613 Randomized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939" y="4267200"/>
            <a:ext cx="214687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357 (58%)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Completed the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3581400"/>
            <a:ext cx="159370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128 (21%) died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1491" y="5832064"/>
            <a:ext cx="2146871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118 (19%)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Provided data at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48-month FU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2440916" y="2264218"/>
            <a:ext cx="687955" cy="4550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2370950" y="3538543"/>
            <a:ext cx="687955" cy="4550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2342677" y="5135955"/>
            <a:ext cx="687955" cy="4550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35142" y="3766066"/>
            <a:ext cx="523990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40865" y="6577983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Dysken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JAMA 2014; 311: 33-44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875117" y="4590365"/>
            <a:ext cx="5715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98298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Long-term effects of the concomitant use of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memantine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with cholinesterase inhibitors (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ChEIs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) in Alzheimer’s disease: 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Probable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AD </a:t>
            </a:r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patients enrolled from 1983 to 2004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9687"/>
              </p:ext>
            </p:extLst>
          </p:nvPr>
        </p:nvGraphicFramePr>
        <p:xfrm>
          <a:off x="419100" y="1752600"/>
          <a:ext cx="92583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45920"/>
                <a:gridCol w="1851660"/>
                <a:gridCol w="2217420"/>
                <a:gridCol w="1485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medication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ChEI</a:t>
                      </a:r>
                      <a:r>
                        <a:rPr lang="en-US" baseline="0" dirty="0" smtClean="0"/>
                        <a:t>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ChEI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Memantine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Follow-up (months)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62.3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35.8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44.6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31.0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40.4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19.7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71.8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8.1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74.6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8.5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72.8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Women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285 (68.5)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261 (67)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 (64)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12.1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2.9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12.4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2.9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13.3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17.4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5.6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18.9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5.1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18.6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5.1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APOE-4 (%) (n=714)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(55)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222 (60)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 (58)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 (26)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 (52)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 (48)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 (6.5)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(8)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0" dirty="0" smtClean="0"/>
                        <a:t>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n.s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Heart disease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(8)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 (17)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(22)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MMSE: Mini-mental State Examination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48300" y="6542651"/>
            <a:ext cx="4690771" cy="2954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109728" tIns="54864" rIns="109728" bIns="54864">
            <a:spAutoFit/>
          </a:bodyPr>
          <a:lstStyle/>
          <a:p>
            <a:pPr algn="r" defTabSz="1096963" eaLnBrk="0" hangingPunct="0">
              <a:spcBef>
                <a:spcPct val="50000"/>
              </a:spcBef>
            </a:pPr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Lopez et al. J </a:t>
            </a:r>
            <a:r>
              <a:rPr lang="en-GB" sz="1200" i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Neurol</a:t>
            </a:r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GB" sz="1200" i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Neurosurg</a:t>
            </a:r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Psychiatry 2009; 80 (6): 600–607</a:t>
            </a:r>
            <a:endParaRPr lang="en-US" sz="1200" i="1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280573" y="228600"/>
            <a:ext cx="9805989" cy="1143000"/>
          </a:xfrm>
        </p:spPr>
        <p:txBody>
          <a:bodyPr lIns="109728" tIns="54864" rIns="109728" bIns="54864">
            <a:no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Memantine</a:t>
            </a:r>
            <a:r>
              <a:rPr lang="en-GB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in combination with </a:t>
            </a:r>
            <a:r>
              <a:rPr lang="en-GB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Cholinesterase inhibitors </a:t>
            </a: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delays nursing home </a:t>
            </a:r>
            <a:r>
              <a:rPr lang="en-GB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admission (Cohort 1)</a:t>
            </a:r>
            <a:br>
              <a:rPr lang="en-GB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</a:rPr>
              <a:t>(N= 943 Probable AD Patients)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2" name="Group 453"/>
          <p:cNvGrpSpPr>
            <a:grpSpLocks/>
          </p:cNvGrpSpPr>
          <p:nvPr/>
        </p:nvGrpSpPr>
        <p:grpSpPr bwMode="auto">
          <a:xfrm>
            <a:off x="482601" y="1916113"/>
            <a:ext cx="9513888" cy="3956050"/>
            <a:chOff x="295569" y="1436688"/>
            <a:chExt cx="8456319" cy="2966694"/>
          </a:xfrm>
        </p:grpSpPr>
        <p:sp>
          <p:nvSpPr>
            <p:cNvPr id="389124" name="Text Box 7"/>
            <p:cNvSpPr txBox="1">
              <a:spLocks noChangeArrowheads="1"/>
            </p:cNvSpPr>
            <p:nvPr/>
          </p:nvSpPr>
          <p:spPr bwMode="auto">
            <a:xfrm>
              <a:off x="3380288" y="4149744"/>
              <a:ext cx="3168355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Follow-up time (years)</a:t>
              </a:r>
            </a:p>
          </p:txBody>
        </p:sp>
        <p:sp>
          <p:nvSpPr>
            <p:cNvPr id="389125" name="Text Box 8"/>
            <p:cNvSpPr txBox="1">
              <a:spLocks noChangeArrowheads="1"/>
            </p:cNvSpPr>
            <p:nvPr/>
          </p:nvSpPr>
          <p:spPr bwMode="auto">
            <a:xfrm>
              <a:off x="7964561" y="3864705"/>
              <a:ext cx="787327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20.0</a:t>
              </a:r>
            </a:p>
          </p:txBody>
        </p:sp>
        <p:sp>
          <p:nvSpPr>
            <p:cNvPr id="389126" name="Text Box 9"/>
            <p:cNvSpPr txBox="1">
              <a:spLocks noChangeArrowheads="1"/>
            </p:cNvSpPr>
            <p:nvPr/>
          </p:nvSpPr>
          <p:spPr bwMode="auto">
            <a:xfrm>
              <a:off x="1032594" y="3864705"/>
              <a:ext cx="1095273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0.0</a:t>
              </a:r>
            </a:p>
          </p:txBody>
        </p:sp>
        <p:sp>
          <p:nvSpPr>
            <p:cNvPr id="389127" name="Text Box 10"/>
            <p:cNvSpPr txBox="1">
              <a:spLocks noChangeArrowheads="1"/>
            </p:cNvSpPr>
            <p:nvPr/>
          </p:nvSpPr>
          <p:spPr bwMode="auto">
            <a:xfrm>
              <a:off x="1880240" y="3864705"/>
              <a:ext cx="1095273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2.5</a:t>
              </a:r>
            </a:p>
          </p:txBody>
        </p:sp>
        <p:sp>
          <p:nvSpPr>
            <p:cNvPr id="389128" name="Text Box 11"/>
            <p:cNvSpPr txBox="1">
              <a:spLocks noChangeArrowheads="1"/>
            </p:cNvSpPr>
            <p:nvPr/>
          </p:nvSpPr>
          <p:spPr bwMode="auto">
            <a:xfrm>
              <a:off x="2727886" y="3864705"/>
              <a:ext cx="1095273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5.0</a:t>
              </a:r>
            </a:p>
          </p:txBody>
        </p:sp>
        <p:sp>
          <p:nvSpPr>
            <p:cNvPr id="389129" name="Text Box 12"/>
            <p:cNvSpPr txBox="1">
              <a:spLocks noChangeArrowheads="1"/>
            </p:cNvSpPr>
            <p:nvPr/>
          </p:nvSpPr>
          <p:spPr bwMode="auto">
            <a:xfrm>
              <a:off x="3575532" y="3864705"/>
              <a:ext cx="1095273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7.5</a:t>
              </a:r>
            </a:p>
          </p:txBody>
        </p:sp>
        <p:sp>
          <p:nvSpPr>
            <p:cNvPr id="389130" name="Text Box 13"/>
            <p:cNvSpPr txBox="1">
              <a:spLocks noChangeArrowheads="1"/>
            </p:cNvSpPr>
            <p:nvPr/>
          </p:nvSpPr>
          <p:spPr bwMode="auto">
            <a:xfrm>
              <a:off x="4421591" y="3864705"/>
              <a:ext cx="1095273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10.0</a:t>
              </a:r>
            </a:p>
          </p:txBody>
        </p:sp>
        <p:sp>
          <p:nvSpPr>
            <p:cNvPr id="389131" name="Text Box 14"/>
            <p:cNvSpPr txBox="1">
              <a:spLocks noChangeArrowheads="1"/>
            </p:cNvSpPr>
            <p:nvPr/>
          </p:nvSpPr>
          <p:spPr bwMode="auto">
            <a:xfrm>
              <a:off x="5269237" y="3864705"/>
              <a:ext cx="1095273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12.5</a:t>
              </a:r>
            </a:p>
          </p:txBody>
        </p:sp>
        <p:sp>
          <p:nvSpPr>
            <p:cNvPr id="389132" name="Text Box 15"/>
            <p:cNvSpPr txBox="1">
              <a:spLocks noChangeArrowheads="1"/>
            </p:cNvSpPr>
            <p:nvPr/>
          </p:nvSpPr>
          <p:spPr bwMode="auto">
            <a:xfrm>
              <a:off x="6116883" y="3864705"/>
              <a:ext cx="1095273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15.0</a:t>
              </a:r>
            </a:p>
          </p:txBody>
        </p:sp>
        <p:sp>
          <p:nvSpPr>
            <p:cNvPr id="389133" name="Text Box 16"/>
            <p:cNvSpPr txBox="1">
              <a:spLocks noChangeArrowheads="1"/>
            </p:cNvSpPr>
            <p:nvPr/>
          </p:nvSpPr>
          <p:spPr bwMode="auto">
            <a:xfrm>
              <a:off x="6964529" y="3864705"/>
              <a:ext cx="1095273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17.5</a:t>
              </a:r>
            </a:p>
          </p:txBody>
        </p:sp>
        <p:sp>
          <p:nvSpPr>
            <p:cNvPr id="389134" name="Text Box 17"/>
            <p:cNvSpPr txBox="1">
              <a:spLocks noChangeArrowheads="1"/>
            </p:cNvSpPr>
            <p:nvPr/>
          </p:nvSpPr>
          <p:spPr bwMode="auto">
            <a:xfrm>
              <a:off x="621469" y="3612258"/>
              <a:ext cx="720658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0.00</a:t>
              </a:r>
            </a:p>
          </p:txBody>
        </p:sp>
        <p:sp>
          <p:nvSpPr>
            <p:cNvPr id="389135" name="Text Box 18"/>
            <p:cNvSpPr txBox="1">
              <a:spLocks noChangeArrowheads="1"/>
            </p:cNvSpPr>
            <p:nvPr/>
          </p:nvSpPr>
          <p:spPr bwMode="auto">
            <a:xfrm>
              <a:off x="621469" y="1436688"/>
              <a:ext cx="720658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1.00</a:t>
              </a:r>
            </a:p>
          </p:txBody>
        </p:sp>
        <p:sp>
          <p:nvSpPr>
            <p:cNvPr id="389136" name="Text Box 19"/>
            <p:cNvSpPr txBox="1">
              <a:spLocks noChangeArrowheads="1"/>
            </p:cNvSpPr>
            <p:nvPr/>
          </p:nvSpPr>
          <p:spPr bwMode="auto">
            <a:xfrm>
              <a:off x="621469" y="1979688"/>
              <a:ext cx="720658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0.75</a:t>
              </a:r>
            </a:p>
          </p:txBody>
        </p:sp>
        <p:sp>
          <p:nvSpPr>
            <p:cNvPr id="389137" name="Text Box 20"/>
            <p:cNvSpPr txBox="1">
              <a:spLocks noChangeArrowheads="1"/>
            </p:cNvSpPr>
            <p:nvPr/>
          </p:nvSpPr>
          <p:spPr bwMode="auto">
            <a:xfrm>
              <a:off x="621469" y="2523878"/>
              <a:ext cx="720658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0.50</a:t>
              </a:r>
            </a:p>
          </p:txBody>
        </p:sp>
        <p:sp>
          <p:nvSpPr>
            <p:cNvPr id="389138" name="Text Box 21"/>
            <p:cNvSpPr txBox="1">
              <a:spLocks noChangeArrowheads="1"/>
            </p:cNvSpPr>
            <p:nvPr/>
          </p:nvSpPr>
          <p:spPr bwMode="auto">
            <a:xfrm>
              <a:off x="621469" y="3068068"/>
              <a:ext cx="720658" cy="2536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0.25</a:t>
              </a:r>
            </a:p>
          </p:txBody>
        </p:sp>
        <p:sp>
          <p:nvSpPr>
            <p:cNvPr id="389139" name="Text Box 22"/>
            <p:cNvSpPr txBox="1">
              <a:spLocks noChangeArrowheads="1"/>
            </p:cNvSpPr>
            <p:nvPr/>
          </p:nvSpPr>
          <p:spPr bwMode="auto">
            <a:xfrm rot="-5400000">
              <a:off x="-619618" y="2380792"/>
              <a:ext cx="2411346" cy="58097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Estimated proportion not </a:t>
              </a:r>
              <a:b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admitted to nursing home</a:t>
              </a:r>
            </a:p>
          </p:txBody>
        </p:sp>
        <p:sp>
          <p:nvSpPr>
            <p:cNvPr id="389140" name="Line 23"/>
            <p:cNvSpPr>
              <a:spLocks noChangeShapeType="1"/>
            </p:cNvSpPr>
            <p:nvPr/>
          </p:nvSpPr>
          <p:spPr bwMode="auto">
            <a:xfrm>
              <a:off x="1369113" y="1498609"/>
              <a:ext cx="0" cy="23220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1" name="Line 24"/>
            <p:cNvSpPr>
              <a:spLocks noChangeShapeType="1"/>
            </p:cNvSpPr>
            <p:nvPr/>
          </p:nvSpPr>
          <p:spPr bwMode="auto">
            <a:xfrm>
              <a:off x="1369113" y="3820647"/>
              <a:ext cx="7038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2" name="Line 25"/>
            <p:cNvSpPr>
              <a:spLocks noChangeShapeType="1"/>
            </p:cNvSpPr>
            <p:nvPr/>
          </p:nvSpPr>
          <p:spPr bwMode="auto">
            <a:xfrm>
              <a:off x="1575468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3" name="Line 26"/>
            <p:cNvSpPr>
              <a:spLocks noChangeShapeType="1"/>
            </p:cNvSpPr>
            <p:nvPr/>
          </p:nvSpPr>
          <p:spPr bwMode="auto">
            <a:xfrm>
              <a:off x="2421527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4" name="Line 27"/>
            <p:cNvSpPr>
              <a:spLocks noChangeShapeType="1"/>
            </p:cNvSpPr>
            <p:nvPr/>
          </p:nvSpPr>
          <p:spPr bwMode="auto">
            <a:xfrm>
              <a:off x="3269173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5" name="Line 28"/>
            <p:cNvSpPr>
              <a:spLocks noChangeShapeType="1"/>
            </p:cNvSpPr>
            <p:nvPr/>
          </p:nvSpPr>
          <p:spPr bwMode="auto">
            <a:xfrm>
              <a:off x="4116819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6" name="Line 29"/>
            <p:cNvSpPr>
              <a:spLocks noChangeShapeType="1"/>
            </p:cNvSpPr>
            <p:nvPr/>
          </p:nvSpPr>
          <p:spPr bwMode="auto">
            <a:xfrm>
              <a:off x="4964465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7" name="Line 30"/>
            <p:cNvSpPr>
              <a:spLocks noChangeShapeType="1"/>
            </p:cNvSpPr>
            <p:nvPr/>
          </p:nvSpPr>
          <p:spPr bwMode="auto">
            <a:xfrm>
              <a:off x="5810525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8" name="Line 31"/>
            <p:cNvSpPr>
              <a:spLocks noChangeShapeType="1"/>
            </p:cNvSpPr>
            <p:nvPr/>
          </p:nvSpPr>
          <p:spPr bwMode="auto">
            <a:xfrm>
              <a:off x="6658171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49" name="Line 32"/>
            <p:cNvSpPr>
              <a:spLocks noChangeShapeType="1"/>
            </p:cNvSpPr>
            <p:nvPr/>
          </p:nvSpPr>
          <p:spPr bwMode="auto">
            <a:xfrm>
              <a:off x="7505817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50" name="Line 33"/>
            <p:cNvSpPr>
              <a:spLocks noChangeShapeType="1"/>
            </p:cNvSpPr>
            <p:nvPr/>
          </p:nvSpPr>
          <p:spPr bwMode="auto">
            <a:xfrm>
              <a:off x="8353463" y="3820647"/>
              <a:ext cx="0" cy="53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51" name="Line 34"/>
            <p:cNvSpPr>
              <a:spLocks noChangeShapeType="1"/>
            </p:cNvSpPr>
            <p:nvPr/>
          </p:nvSpPr>
          <p:spPr bwMode="auto">
            <a:xfrm rot="-5400000">
              <a:off x="1335778" y="3716461"/>
              <a:ext cx="0" cy="71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52" name="Line 35"/>
            <p:cNvSpPr>
              <a:spLocks noChangeShapeType="1"/>
            </p:cNvSpPr>
            <p:nvPr/>
          </p:nvSpPr>
          <p:spPr bwMode="auto">
            <a:xfrm rot="-5400000">
              <a:off x="1335778" y="1544463"/>
              <a:ext cx="0" cy="71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53" name="Line 36"/>
            <p:cNvSpPr>
              <a:spLocks noChangeShapeType="1"/>
            </p:cNvSpPr>
            <p:nvPr/>
          </p:nvSpPr>
          <p:spPr bwMode="auto">
            <a:xfrm rot="-5400000">
              <a:off x="1335778" y="2087462"/>
              <a:ext cx="0" cy="71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54" name="Line 37"/>
            <p:cNvSpPr>
              <a:spLocks noChangeShapeType="1"/>
            </p:cNvSpPr>
            <p:nvPr/>
          </p:nvSpPr>
          <p:spPr bwMode="auto">
            <a:xfrm rot="-5400000">
              <a:off x="1335778" y="2630462"/>
              <a:ext cx="0" cy="71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55" name="Line 38"/>
            <p:cNvSpPr>
              <a:spLocks noChangeShapeType="1"/>
            </p:cNvSpPr>
            <p:nvPr/>
          </p:nvSpPr>
          <p:spPr bwMode="auto">
            <a:xfrm rot="-5400000">
              <a:off x="1335778" y="3173461"/>
              <a:ext cx="0" cy="71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156" name="Line 56"/>
            <p:cNvSpPr>
              <a:spLocks noChangeShapeType="1"/>
            </p:cNvSpPr>
            <p:nvPr/>
          </p:nvSpPr>
          <p:spPr bwMode="auto">
            <a:xfrm rot="16200000" flipV="1">
              <a:off x="4888272" y="-309388"/>
              <a:ext cx="0" cy="7038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57" name="Line 57"/>
            <p:cNvSpPr>
              <a:spLocks noChangeShapeType="1"/>
            </p:cNvSpPr>
            <p:nvPr/>
          </p:nvSpPr>
          <p:spPr bwMode="auto">
            <a:xfrm rot="16200000" flipV="1">
              <a:off x="4888272" y="-1938387"/>
              <a:ext cx="0" cy="7038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58" name="Line 58"/>
            <p:cNvSpPr>
              <a:spLocks noChangeShapeType="1"/>
            </p:cNvSpPr>
            <p:nvPr/>
          </p:nvSpPr>
          <p:spPr bwMode="auto">
            <a:xfrm rot="16200000" flipV="1">
              <a:off x="4888272" y="-1395387"/>
              <a:ext cx="0" cy="7038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59" name="Line 59"/>
            <p:cNvSpPr>
              <a:spLocks noChangeShapeType="1"/>
            </p:cNvSpPr>
            <p:nvPr/>
          </p:nvSpPr>
          <p:spPr bwMode="auto">
            <a:xfrm rot="16200000" flipV="1">
              <a:off x="4888272" y="-852388"/>
              <a:ext cx="0" cy="7038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60" name="Line 60"/>
            <p:cNvSpPr>
              <a:spLocks noChangeShapeType="1"/>
            </p:cNvSpPr>
            <p:nvPr/>
          </p:nvSpPr>
          <p:spPr bwMode="auto">
            <a:xfrm rot="16200000" flipV="1">
              <a:off x="4888272" y="-2020552"/>
              <a:ext cx="0" cy="7038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61" name="Line 61"/>
            <p:cNvSpPr>
              <a:spLocks noChangeShapeType="1"/>
            </p:cNvSpPr>
            <p:nvPr/>
          </p:nvSpPr>
          <p:spPr bwMode="auto">
            <a:xfrm flipV="1">
              <a:off x="8407433" y="1498609"/>
              <a:ext cx="0" cy="2322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79"/>
            <p:cNvGrpSpPr>
              <a:grpSpLocks/>
            </p:cNvGrpSpPr>
            <p:nvPr/>
          </p:nvGrpSpPr>
          <p:grpSpPr bwMode="auto">
            <a:xfrm>
              <a:off x="5213681" y="1491464"/>
              <a:ext cx="3187404" cy="1097907"/>
              <a:chOff x="3284" y="1253"/>
              <a:chExt cx="2008" cy="922"/>
            </a:xfrm>
          </p:grpSpPr>
          <p:sp>
            <p:nvSpPr>
              <p:cNvPr id="389163" name="Rectangle 62"/>
              <p:cNvSpPr>
                <a:spLocks noChangeArrowheads="1"/>
              </p:cNvSpPr>
              <p:nvPr/>
            </p:nvSpPr>
            <p:spPr bwMode="auto">
              <a:xfrm>
                <a:off x="3284" y="1268"/>
                <a:ext cx="2008" cy="90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109728" tIns="54864" rIns="109728" bIns="54864" anchor="ctr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7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164" name="TextBox 52"/>
              <p:cNvSpPr txBox="1">
                <a:spLocks noChangeArrowheads="1"/>
              </p:cNvSpPr>
              <p:nvPr/>
            </p:nvSpPr>
            <p:spPr bwMode="auto">
              <a:xfrm>
                <a:off x="3314" y="1801"/>
                <a:ext cx="189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r>
                  <a:rPr lang="en-GB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Untreated </a:t>
                </a:r>
                <a:r>
                  <a:rPr lang="en-GB" sz="12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patients used as </a:t>
                </a:r>
                <a:r>
                  <a:rPr lang="en-GB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reference group</a:t>
                </a:r>
              </a:p>
            </p:txBody>
          </p:sp>
          <p:sp>
            <p:nvSpPr>
              <p:cNvPr id="389165" name="Rectangle 64"/>
              <p:cNvSpPr>
                <a:spLocks noChangeArrowheads="1"/>
              </p:cNvSpPr>
              <p:nvPr/>
            </p:nvSpPr>
            <p:spPr bwMode="auto">
              <a:xfrm>
                <a:off x="3339" y="1337"/>
                <a:ext cx="1542" cy="2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109728" tIns="54864" rIns="109728" bIns="54864" anchor="ctr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7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4" name="Group 337"/>
              <p:cNvGrpSpPr>
                <a:grpSpLocks/>
              </p:cNvGrpSpPr>
              <p:nvPr/>
            </p:nvGrpSpPr>
            <p:grpSpPr bwMode="auto">
              <a:xfrm>
                <a:off x="3413" y="1338"/>
                <a:ext cx="213" cy="270"/>
                <a:chOff x="3448" y="1338"/>
                <a:chExt cx="213" cy="270"/>
              </a:xfrm>
            </p:grpSpPr>
            <p:sp>
              <p:nvSpPr>
                <p:cNvPr id="389167" name="Line 65"/>
                <p:cNvSpPr>
                  <a:spLocks noChangeShapeType="1"/>
                </p:cNvSpPr>
                <p:nvPr/>
              </p:nvSpPr>
              <p:spPr bwMode="auto">
                <a:xfrm>
                  <a:off x="3448" y="1556"/>
                  <a:ext cx="213" cy="0"/>
                </a:xfrm>
                <a:prstGeom prst="line">
                  <a:avLst/>
                </a:prstGeom>
                <a:noFill/>
                <a:ln w="19050" cap="rnd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168" name="Line 66"/>
                <p:cNvSpPr>
                  <a:spLocks noChangeShapeType="1"/>
                </p:cNvSpPr>
                <p:nvPr/>
              </p:nvSpPr>
              <p:spPr bwMode="auto">
                <a:xfrm>
                  <a:off x="3448" y="1378"/>
                  <a:ext cx="213" cy="0"/>
                </a:xfrm>
                <a:prstGeom prst="line">
                  <a:avLst/>
                </a:prstGeom>
                <a:noFill/>
                <a:ln w="19050" cap="rnd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169" name="Oval 67"/>
                <p:cNvSpPr>
                  <a:spLocks noChangeArrowheads="1"/>
                </p:cNvSpPr>
                <p:nvPr/>
              </p:nvSpPr>
              <p:spPr bwMode="auto">
                <a:xfrm>
                  <a:off x="3522" y="1338"/>
                  <a:ext cx="68" cy="91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7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70" name="Oval 68"/>
                <p:cNvSpPr>
                  <a:spLocks noChangeArrowheads="1"/>
                </p:cNvSpPr>
                <p:nvPr/>
              </p:nvSpPr>
              <p:spPr bwMode="auto">
                <a:xfrm>
                  <a:off x="3522" y="1517"/>
                  <a:ext cx="68" cy="91"/>
                </a:xfrm>
                <a:prstGeom prst="ellipse">
                  <a:avLst/>
                </a:prstGeom>
                <a:noFill/>
                <a:ln w="19050" cap="rnd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7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389171" name="Rectangle 7"/>
              <p:cNvSpPr>
                <a:spLocks noChangeArrowheads="1"/>
              </p:cNvSpPr>
              <p:nvPr/>
            </p:nvSpPr>
            <p:spPr bwMode="auto">
              <a:xfrm>
                <a:off x="3616" y="1253"/>
                <a:ext cx="1496" cy="2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r>
                  <a:rPr lang="en-GB" sz="1700" b="1" dirty="0" err="1">
                    <a:solidFill>
                      <a:srgbClr val="FFC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Memantine</a:t>
                </a:r>
                <a:r>
                  <a:rPr lang="en-GB" sz="17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plus </a:t>
                </a:r>
                <a:r>
                  <a:rPr lang="en-GB" sz="1700" b="1" dirty="0" err="1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ChEIs</a:t>
                </a:r>
                <a:endParaRPr lang="en-GB" sz="17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172" name="Rectangle 7"/>
              <p:cNvSpPr>
                <a:spLocks noChangeArrowheads="1"/>
              </p:cNvSpPr>
              <p:nvPr/>
            </p:nvSpPr>
            <p:spPr bwMode="auto">
              <a:xfrm>
                <a:off x="3616" y="1443"/>
                <a:ext cx="848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r>
                  <a:rPr lang="en-GB" sz="1700" b="1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ChEIs</a:t>
                </a:r>
                <a:r>
                  <a:rPr lang="en-GB" sz="17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alone</a:t>
                </a:r>
                <a:endParaRPr lang="en-GB" sz="1700" b="1" baseline="30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" name="Group 73"/>
              <p:cNvGrpSpPr>
                <a:grpSpLocks/>
              </p:cNvGrpSpPr>
              <p:nvPr/>
            </p:nvGrpSpPr>
            <p:grpSpPr bwMode="auto">
              <a:xfrm>
                <a:off x="3413" y="1678"/>
                <a:ext cx="213" cy="91"/>
                <a:chOff x="3393" y="989"/>
                <a:chExt cx="213" cy="91"/>
              </a:xfrm>
            </p:grpSpPr>
            <p:sp>
              <p:nvSpPr>
                <p:cNvPr id="389174" name="Line 71"/>
                <p:cNvSpPr>
                  <a:spLocks noChangeShapeType="1"/>
                </p:cNvSpPr>
                <p:nvPr/>
              </p:nvSpPr>
              <p:spPr bwMode="auto">
                <a:xfrm>
                  <a:off x="3393" y="1039"/>
                  <a:ext cx="213" cy="0"/>
                </a:xfrm>
                <a:prstGeom prst="lin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175" name="Oval 72"/>
                <p:cNvSpPr>
                  <a:spLocks noChangeArrowheads="1"/>
                </p:cNvSpPr>
                <p:nvPr/>
              </p:nvSpPr>
              <p:spPr bwMode="auto">
                <a:xfrm>
                  <a:off x="3467" y="989"/>
                  <a:ext cx="68" cy="91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7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389176" name="Rectangle 7"/>
              <p:cNvSpPr>
                <a:spLocks noChangeArrowheads="1"/>
              </p:cNvSpPr>
              <p:nvPr/>
            </p:nvSpPr>
            <p:spPr bwMode="auto">
              <a:xfrm>
                <a:off x="3616" y="1616"/>
                <a:ext cx="1596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r>
                  <a:rPr lang="en-GB" sz="17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No dementia medication</a:t>
                </a:r>
              </a:p>
            </p:txBody>
          </p:sp>
        </p:grpSp>
        <p:grpSp>
          <p:nvGrpSpPr>
            <p:cNvPr id="6" name="Group 451"/>
            <p:cNvGrpSpPr>
              <a:grpSpLocks/>
            </p:cNvGrpSpPr>
            <p:nvPr/>
          </p:nvGrpSpPr>
          <p:grpSpPr bwMode="auto">
            <a:xfrm>
              <a:off x="1548483" y="1562426"/>
              <a:ext cx="3865443" cy="1927525"/>
              <a:chOff x="1548483" y="1562426"/>
              <a:chExt cx="3865443" cy="1927525"/>
            </a:xfrm>
          </p:grpSpPr>
          <p:sp>
            <p:nvSpPr>
              <p:cNvPr id="389178" name="Freeform 576"/>
              <p:cNvSpPr>
                <a:spLocks/>
              </p:cNvSpPr>
              <p:nvPr/>
            </p:nvSpPr>
            <p:spPr bwMode="auto">
              <a:xfrm>
                <a:off x="1548483" y="1579582"/>
                <a:ext cx="3790598" cy="1852867"/>
              </a:xfrm>
              <a:custGeom>
                <a:avLst/>
                <a:gdLst>
                  <a:gd name="T0" fmla="*/ 0 w 2388"/>
                  <a:gd name="T1" fmla="*/ 0 h 1556"/>
                  <a:gd name="T2" fmla="*/ 2147483647 w 2388"/>
                  <a:gd name="T3" fmla="*/ 2147483647 h 1556"/>
                  <a:gd name="T4" fmla="*/ 2147483647 w 2388"/>
                  <a:gd name="T5" fmla="*/ 2147483647 h 1556"/>
                  <a:gd name="T6" fmla="*/ 2147483647 w 2388"/>
                  <a:gd name="T7" fmla="*/ 2147483647 h 1556"/>
                  <a:gd name="T8" fmla="*/ 2147483647 w 2388"/>
                  <a:gd name="T9" fmla="*/ 2147483647 h 1556"/>
                  <a:gd name="T10" fmla="*/ 2147483647 w 2388"/>
                  <a:gd name="T11" fmla="*/ 2147483647 h 1556"/>
                  <a:gd name="T12" fmla="*/ 2147483647 w 2388"/>
                  <a:gd name="T13" fmla="*/ 2147483647 h 1556"/>
                  <a:gd name="T14" fmla="*/ 2147483647 w 2388"/>
                  <a:gd name="T15" fmla="*/ 2147483647 h 1556"/>
                  <a:gd name="T16" fmla="*/ 2147483647 w 2388"/>
                  <a:gd name="T17" fmla="*/ 2147483647 h 1556"/>
                  <a:gd name="T18" fmla="*/ 2147483647 w 2388"/>
                  <a:gd name="T19" fmla="*/ 2147483647 h 1556"/>
                  <a:gd name="T20" fmla="*/ 2147483647 w 2388"/>
                  <a:gd name="T21" fmla="*/ 2147483647 h 1556"/>
                  <a:gd name="T22" fmla="*/ 2147483647 w 2388"/>
                  <a:gd name="T23" fmla="*/ 2147483647 h 1556"/>
                  <a:gd name="T24" fmla="*/ 2147483647 w 2388"/>
                  <a:gd name="T25" fmla="*/ 2147483647 h 1556"/>
                  <a:gd name="T26" fmla="*/ 2147483647 w 2388"/>
                  <a:gd name="T27" fmla="*/ 2147483647 h 1556"/>
                  <a:gd name="T28" fmla="*/ 2147483647 w 2388"/>
                  <a:gd name="T29" fmla="*/ 2147483647 h 1556"/>
                  <a:gd name="T30" fmla="*/ 2147483647 w 2388"/>
                  <a:gd name="T31" fmla="*/ 2147483647 h 1556"/>
                  <a:gd name="T32" fmla="*/ 2147483647 w 2388"/>
                  <a:gd name="T33" fmla="*/ 2147483647 h 1556"/>
                  <a:gd name="T34" fmla="*/ 2147483647 w 2388"/>
                  <a:gd name="T35" fmla="*/ 2147483647 h 1556"/>
                  <a:gd name="T36" fmla="*/ 2147483647 w 2388"/>
                  <a:gd name="T37" fmla="*/ 2147483647 h 1556"/>
                  <a:gd name="T38" fmla="*/ 2147483647 w 2388"/>
                  <a:gd name="T39" fmla="*/ 2147483647 h 1556"/>
                  <a:gd name="T40" fmla="*/ 2147483647 w 2388"/>
                  <a:gd name="T41" fmla="*/ 2147483647 h 1556"/>
                  <a:gd name="T42" fmla="*/ 2147483647 w 2388"/>
                  <a:gd name="T43" fmla="*/ 2147483647 h 1556"/>
                  <a:gd name="T44" fmla="*/ 2147483647 w 2388"/>
                  <a:gd name="T45" fmla="*/ 2147483647 h 1556"/>
                  <a:gd name="T46" fmla="*/ 2147483647 w 2388"/>
                  <a:gd name="T47" fmla="*/ 2147483647 h 1556"/>
                  <a:gd name="T48" fmla="*/ 2147483647 w 2388"/>
                  <a:gd name="T49" fmla="*/ 2147483647 h 1556"/>
                  <a:gd name="T50" fmla="*/ 2147483647 w 2388"/>
                  <a:gd name="T51" fmla="*/ 2147483647 h 1556"/>
                  <a:gd name="T52" fmla="*/ 2147483647 w 2388"/>
                  <a:gd name="T53" fmla="*/ 2147483647 h 1556"/>
                  <a:gd name="T54" fmla="*/ 2147483647 w 2388"/>
                  <a:gd name="T55" fmla="*/ 2147483647 h 1556"/>
                  <a:gd name="T56" fmla="*/ 2147483647 w 2388"/>
                  <a:gd name="T57" fmla="*/ 2147483647 h 15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88"/>
                  <a:gd name="T88" fmla="*/ 0 h 1556"/>
                  <a:gd name="T89" fmla="*/ 2388 w 2388"/>
                  <a:gd name="T90" fmla="*/ 1556 h 15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88" h="1556">
                    <a:moveTo>
                      <a:pt x="0" y="0"/>
                    </a:moveTo>
                    <a:lnTo>
                      <a:pt x="120" y="5"/>
                    </a:lnTo>
                    <a:lnTo>
                      <a:pt x="207" y="38"/>
                    </a:lnTo>
                    <a:lnTo>
                      <a:pt x="378" y="161"/>
                    </a:lnTo>
                    <a:lnTo>
                      <a:pt x="447" y="230"/>
                    </a:lnTo>
                    <a:lnTo>
                      <a:pt x="483" y="317"/>
                    </a:lnTo>
                    <a:lnTo>
                      <a:pt x="561" y="389"/>
                    </a:lnTo>
                    <a:lnTo>
                      <a:pt x="639" y="512"/>
                    </a:lnTo>
                    <a:lnTo>
                      <a:pt x="807" y="767"/>
                    </a:lnTo>
                    <a:lnTo>
                      <a:pt x="972" y="935"/>
                    </a:lnTo>
                    <a:lnTo>
                      <a:pt x="1068" y="998"/>
                    </a:lnTo>
                    <a:lnTo>
                      <a:pt x="1188" y="1109"/>
                    </a:lnTo>
                    <a:lnTo>
                      <a:pt x="1269" y="1184"/>
                    </a:lnTo>
                    <a:lnTo>
                      <a:pt x="1290" y="1217"/>
                    </a:lnTo>
                    <a:lnTo>
                      <a:pt x="1332" y="1250"/>
                    </a:lnTo>
                    <a:lnTo>
                      <a:pt x="1374" y="1253"/>
                    </a:lnTo>
                    <a:lnTo>
                      <a:pt x="1377" y="1295"/>
                    </a:lnTo>
                    <a:lnTo>
                      <a:pt x="1473" y="1286"/>
                    </a:lnTo>
                    <a:lnTo>
                      <a:pt x="1485" y="1325"/>
                    </a:lnTo>
                    <a:lnTo>
                      <a:pt x="1509" y="1364"/>
                    </a:lnTo>
                    <a:lnTo>
                      <a:pt x="1596" y="1367"/>
                    </a:lnTo>
                    <a:lnTo>
                      <a:pt x="1605" y="1415"/>
                    </a:lnTo>
                    <a:lnTo>
                      <a:pt x="1680" y="1415"/>
                    </a:lnTo>
                    <a:lnTo>
                      <a:pt x="1689" y="1487"/>
                    </a:lnTo>
                    <a:lnTo>
                      <a:pt x="1824" y="1499"/>
                    </a:lnTo>
                    <a:lnTo>
                      <a:pt x="1827" y="1520"/>
                    </a:lnTo>
                    <a:lnTo>
                      <a:pt x="1881" y="1523"/>
                    </a:lnTo>
                    <a:lnTo>
                      <a:pt x="1878" y="1556"/>
                    </a:lnTo>
                    <a:lnTo>
                      <a:pt x="2388" y="1556"/>
                    </a:ln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" name="Group 450"/>
              <p:cNvGrpSpPr>
                <a:grpSpLocks/>
              </p:cNvGrpSpPr>
              <p:nvPr/>
            </p:nvGrpSpPr>
            <p:grpSpPr bwMode="auto">
              <a:xfrm>
                <a:off x="1840735" y="1562426"/>
                <a:ext cx="3573191" cy="1927525"/>
                <a:chOff x="1840735" y="1562426"/>
                <a:chExt cx="3573191" cy="1927525"/>
              </a:xfrm>
            </p:grpSpPr>
            <p:sp>
              <p:nvSpPr>
                <p:cNvPr id="389180" name="Oval 578"/>
                <p:cNvSpPr>
                  <a:spLocks noChangeArrowheads="1"/>
                </p:cNvSpPr>
                <p:nvPr/>
              </p:nvSpPr>
              <p:spPr bwMode="auto">
                <a:xfrm>
                  <a:off x="2516947" y="214234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1" name="Oval 579"/>
                <p:cNvSpPr>
                  <a:spLocks noChangeArrowheads="1"/>
                </p:cNvSpPr>
                <p:nvPr/>
              </p:nvSpPr>
              <p:spPr bwMode="auto">
                <a:xfrm>
                  <a:off x="2856641" y="250314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2" name="Oval 580"/>
                <p:cNvSpPr>
                  <a:spLocks noChangeArrowheads="1"/>
                </p:cNvSpPr>
                <p:nvPr/>
              </p:nvSpPr>
              <p:spPr bwMode="auto">
                <a:xfrm>
                  <a:off x="2847117" y="248290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3" name="Oval 582"/>
                <p:cNvSpPr>
                  <a:spLocks noChangeArrowheads="1"/>
                </p:cNvSpPr>
                <p:nvPr/>
              </p:nvSpPr>
              <p:spPr bwMode="auto">
                <a:xfrm>
                  <a:off x="2824894" y="243051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4" name="Oval 583"/>
                <p:cNvSpPr>
                  <a:spLocks noChangeArrowheads="1"/>
                </p:cNvSpPr>
                <p:nvPr/>
              </p:nvSpPr>
              <p:spPr bwMode="auto">
                <a:xfrm>
                  <a:off x="2785210" y="240312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5" name="Oval 586"/>
                <p:cNvSpPr>
                  <a:spLocks noChangeArrowheads="1"/>
                </p:cNvSpPr>
                <p:nvPr/>
              </p:nvSpPr>
              <p:spPr bwMode="auto">
                <a:xfrm>
                  <a:off x="2709017" y="232810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6" name="Oval 589"/>
                <p:cNvSpPr>
                  <a:spLocks noChangeArrowheads="1"/>
                </p:cNvSpPr>
                <p:nvPr/>
              </p:nvSpPr>
              <p:spPr bwMode="auto">
                <a:xfrm>
                  <a:off x="2726478" y="234715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7" name="Oval 590"/>
                <p:cNvSpPr>
                  <a:spLocks noChangeArrowheads="1"/>
                </p:cNvSpPr>
                <p:nvPr/>
              </p:nvSpPr>
              <p:spPr bwMode="auto">
                <a:xfrm>
                  <a:off x="2710604" y="234715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8" name="Oval 591"/>
                <p:cNvSpPr>
                  <a:spLocks noChangeArrowheads="1"/>
                </p:cNvSpPr>
                <p:nvPr/>
              </p:nvSpPr>
              <p:spPr bwMode="auto">
                <a:xfrm>
                  <a:off x="2686794" y="231143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89" name="Oval 592"/>
                <p:cNvSpPr>
                  <a:spLocks noChangeArrowheads="1"/>
                </p:cNvSpPr>
                <p:nvPr/>
              </p:nvSpPr>
              <p:spPr bwMode="auto">
                <a:xfrm>
                  <a:off x="2675683" y="231143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0" name="Oval 593"/>
                <p:cNvSpPr>
                  <a:spLocks noChangeArrowheads="1"/>
                </p:cNvSpPr>
                <p:nvPr/>
              </p:nvSpPr>
              <p:spPr bwMode="auto">
                <a:xfrm>
                  <a:off x="2659809" y="231143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1" name="Oval 594"/>
                <p:cNvSpPr>
                  <a:spLocks noChangeArrowheads="1"/>
                </p:cNvSpPr>
                <p:nvPr/>
              </p:nvSpPr>
              <p:spPr bwMode="auto">
                <a:xfrm>
                  <a:off x="2643935" y="231143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2" name="Oval 595"/>
                <p:cNvSpPr>
                  <a:spLocks noChangeArrowheads="1"/>
                </p:cNvSpPr>
                <p:nvPr/>
              </p:nvSpPr>
              <p:spPr bwMode="auto">
                <a:xfrm>
                  <a:off x="2610601" y="226737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3" name="Oval 596"/>
                <p:cNvSpPr>
                  <a:spLocks noChangeArrowheads="1"/>
                </p:cNvSpPr>
                <p:nvPr/>
              </p:nvSpPr>
              <p:spPr bwMode="auto">
                <a:xfrm>
                  <a:off x="2597902" y="224355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4" name="Oval 597"/>
                <p:cNvSpPr>
                  <a:spLocks noChangeArrowheads="1"/>
                </p:cNvSpPr>
                <p:nvPr/>
              </p:nvSpPr>
              <p:spPr bwMode="auto">
                <a:xfrm>
                  <a:off x="2585203" y="222331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5" name="Oval 598"/>
                <p:cNvSpPr>
                  <a:spLocks noChangeArrowheads="1"/>
                </p:cNvSpPr>
                <p:nvPr/>
              </p:nvSpPr>
              <p:spPr bwMode="auto">
                <a:xfrm>
                  <a:off x="2478851" y="208637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6" name="Oval 602"/>
                <p:cNvSpPr>
                  <a:spLocks noChangeArrowheads="1"/>
                </p:cNvSpPr>
                <p:nvPr/>
              </p:nvSpPr>
              <p:spPr bwMode="auto">
                <a:xfrm>
                  <a:off x="2523297" y="213162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7" name="Oval 603"/>
                <p:cNvSpPr>
                  <a:spLocks noChangeArrowheads="1"/>
                </p:cNvSpPr>
                <p:nvPr/>
              </p:nvSpPr>
              <p:spPr bwMode="auto">
                <a:xfrm>
                  <a:off x="2505836" y="213519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8" name="Oval 604"/>
                <p:cNvSpPr>
                  <a:spLocks noChangeArrowheads="1"/>
                </p:cNvSpPr>
                <p:nvPr/>
              </p:nvSpPr>
              <p:spPr bwMode="auto">
                <a:xfrm>
                  <a:off x="2318528" y="189822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199" name="Oval 606"/>
                <p:cNvSpPr>
                  <a:spLocks noChangeArrowheads="1"/>
                </p:cNvSpPr>
                <p:nvPr/>
              </p:nvSpPr>
              <p:spPr bwMode="auto">
                <a:xfrm>
                  <a:off x="2053440" y="168150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0" name="Oval 607"/>
                <p:cNvSpPr>
                  <a:spLocks noChangeArrowheads="1"/>
                </p:cNvSpPr>
                <p:nvPr/>
              </p:nvSpPr>
              <p:spPr bwMode="auto">
                <a:xfrm>
                  <a:off x="2037567" y="168150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1" name="Oval 609"/>
                <p:cNvSpPr>
                  <a:spLocks noChangeArrowheads="1"/>
                </p:cNvSpPr>
                <p:nvPr/>
              </p:nvSpPr>
              <p:spPr bwMode="auto">
                <a:xfrm>
                  <a:off x="1958199" y="159815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2" name="Oval 610"/>
                <p:cNvSpPr>
                  <a:spLocks noChangeArrowheads="1"/>
                </p:cNvSpPr>
                <p:nvPr/>
              </p:nvSpPr>
              <p:spPr bwMode="auto">
                <a:xfrm>
                  <a:off x="1923277" y="157790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3" name="Oval 611"/>
                <p:cNvSpPr>
                  <a:spLocks noChangeArrowheads="1"/>
                </p:cNvSpPr>
                <p:nvPr/>
              </p:nvSpPr>
              <p:spPr bwMode="auto">
                <a:xfrm>
                  <a:off x="1907404" y="157790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4" name="Oval 612"/>
                <p:cNvSpPr>
                  <a:spLocks noChangeArrowheads="1"/>
                </p:cNvSpPr>
                <p:nvPr/>
              </p:nvSpPr>
              <p:spPr bwMode="auto">
                <a:xfrm>
                  <a:off x="1907404" y="156242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5" name="Oval 613"/>
                <p:cNvSpPr>
                  <a:spLocks noChangeArrowheads="1"/>
                </p:cNvSpPr>
                <p:nvPr/>
              </p:nvSpPr>
              <p:spPr bwMode="auto">
                <a:xfrm>
                  <a:off x="1891530" y="156242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6" name="Oval 614"/>
                <p:cNvSpPr>
                  <a:spLocks noChangeArrowheads="1"/>
                </p:cNvSpPr>
                <p:nvPr/>
              </p:nvSpPr>
              <p:spPr bwMode="auto">
                <a:xfrm>
                  <a:off x="1872482" y="156242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7" name="Oval 615"/>
                <p:cNvSpPr>
                  <a:spLocks noChangeArrowheads="1"/>
                </p:cNvSpPr>
                <p:nvPr/>
              </p:nvSpPr>
              <p:spPr bwMode="auto">
                <a:xfrm>
                  <a:off x="1856609" y="156242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8" name="Oval 616"/>
                <p:cNvSpPr>
                  <a:spLocks noChangeArrowheads="1"/>
                </p:cNvSpPr>
                <p:nvPr/>
              </p:nvSpPr>
              <p:spPr bwMode="auto">
                <a:xfrm>
                  <a:off x="1840735" y="156242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09" name="Oval 617"/>
                <p:cNvSpPr>
                  <a:spLocks noChangeArrowheads="1"/>
                </p:cNvSpPr>
                <p:nvPr/>
              </p:nvSpPr>
              <p:spPr bwMode="auto">
                <a:xfrm>
                  <a:off x="2028043" y="166245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0" name="Oval 618"/>
                <p:cNvSpPr>
                  <a:spLocks noChangeArrowheads="1"/>
                </p:cNvSpPr>
                <p:nvPr/>
              </p:nvSpPr>
              <p:spPr bwMode="auto">
                <a:xfrm>
                  <a:off x="1969311" y="161839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1" name="Oval 619"/>
                <p:cNvSpPr>
                  <a:spLocks noChangeArrowheads="1"/>
                </p:cNvSpPr>
                <p:nvPr/>
              </p:nvSpPr>
              <p:spPr bwMode="auto">
                <a:xfrm>
                  <a:off x="1989946" y="161839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2" name="Oval 620"/>
                <p:cNvSpPr>
                  <a:spLocks noChangeArrowheads="1"/>
                </p:cNvSpPr>
                <p:nvPr/>
              </p:nvSpPr>
              <p:spPr bwMode="auto">
                <a:xfrm>
                  <a:off x="1974073" y="163268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3" name="Oval 621"/>
                <p:cNvSpPr>
                  <a:spLocks noChangeArrowheads="1"/>
                </p:cNvSpPr>
                <p:nvPr/>
              </p:nvSpPr>
              <p:spPr bwMode="auto">
                <a:xfrm>
                  <a:off x="1883594" y="156838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4" name="Oval 622"/>
                <p:cNvSpPr>
                  <a:spLocks noChangeArrowheads="1"/>
                </p:cNvSpPr>
                <p:nvPr/>
              </p:nvSpPr>
              <p:spPr bwMode="auto">
                <a:xfrm>
                  <a:off x="2005820" y="164101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5" name="Oval 626"/>
                <p:cNvSpPr>
                  <a:spLocks noChangeArrowheads="1"/>
                </p:cNvSpPr>
                <p:nvPr/>
              </p:nvSpPr>
              <p:spPr bwMode="auto">
                <a:xfrm>
                  <a:off x="2297893" y="189227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6" name="Oval 635"/>
                <p:cNvSpPr>
                  <a:spLocks noChangeArrowheads="1"/>
                </p:cNvSpPr>
                <p:nvPr/>
              </p:nvSpPr>
              <p:spPr bwMode="auto">
                <a:xfrm>
                  <a:off x="2321703" y="189227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7" name="Oval 636"/>
                <p:cNvSpPr>
                  <a:spLocks noChangeArrowheads="1"/>
                </p:cNvSpPr>
                <p:nvPr/>
              </p:nvSpPr>
              <p:spPr bwMode="auto">
                <a:xfrm>
                  <a:off x="2309004" y="189227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8" name="Oval 637"/>
                <p:cNvSpPr>
                  <a:spLocks noChangeArrowheads="1"/>
                </p:cNvSpPr>
                <p:nvPr/>
              </p:nvSpPr>
              <p:spPr bwMode="auto">
                <a:xfrm>
                  <a:off x="2289956" y="188274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19" name="Oval 638"/>
                <p:cNvSpPr>
                  <a:spLocks noChangeArrowheads="1"/>
                </p:cNvSpPr>
                <p:nvPr/>
              </p:nvSpPr>
              <p:spPr bwMode="auto">
                <a:xfrm>
                  <a:off x="2274082" y="188274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0" name="Oval 639"/>
                <p:cNvSpPr>
                  <a:spLocks noChangeArrowheads="1"/>
                </p:cNvSpPr>
                <p:nvPr/>
              </p:nvSpPr>
              <p:spPr bwMode="auto">
                <a:xfrm>
                  <a:off x="2262971" y="188274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1" name="Oval 641"/>
                <p:cNvSpPr>
                  <a:spLocks noChangeArrowheads="1"/>
                </p:cNvSpPr>
                <p:nvPr/>
              </p:nvSpPr>
              <p:spPr bwMode="auto">
                <a:xfrm>
                  <a:off x="2456628" y="207089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2" name="Oval 643"/>
                <p:cNvSpPr>
                  <a:spLocks noChangeArrowheads="1"/>
                </p:cNvSpPr>
                <p:nvPr/>
              </p:nvSpPr>
              <p:spPr bwMode="auto">
                <a:xfrm>
                  <a:off x="2237573" y="177319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3" name="Oval 644"/>
                <p:cNvSpPr>
                  <a:spLocks noChangeArrowheads="1"/>
                </p:cNvSpPr>
                <p:nvPr/>
              </p:nvSpPr>
              <p:spPr bwMode="auto">
                <a:xfrm>
                  <a:off x="2139157" y="174938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4" name="Oval 645"/>
                <p:cNvSpPr>
                  <a:spLocks noChangeArrowheads="1"/>
                </p:cNvSpPr>
                <p:nvPr/>
              </p:nvSpPr>
              <p:spPr bwMode="auto">
                <a:xfrm>
                  <a:off x="2532821" y="218997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5" name="Oval 646"/>
                <p:cNvSpPr>
                  <a:spLocks noChangeArrowheads="1"/>
                </p:cNvSpPr>
                <p:nvPr/>
              </p:nvSpPr>
              <p:spPr bwMode="auto">
                <a:xfrm>
                  <a:off x="2288368" y="181725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6" name="Oval 647"/>
                <p:cNvSpPr>
                  <a:spLocks noChangeArrowheads="1"/>
                </p:cNvSpPr>
                <p:nvPr/>
              </p:nvSpPr>
              <p:spPr bwMode="auto">
                <a:xfrm>
                  <a:off x="2280432" y="179582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7" name="Oval 648"/>
                <p:cNvSpPr>
                  <a:spLocks noChangeArrowheads="1"/>
                </p:cNvSpPr>
                <p:nvPr/>
              </p:nvSpPr>
              <p:spPr bwMode="auto">
                <a:xfrm>
                  <a:off x="2267733" y="178510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8" name="Oval 649"/>
                <p:cNvSpPr>
                  <a:spLocks noChangeArrowheads="1"/>
                </p:cNvSpPr>
                <p:nvPr/>
              </p:nvSpPr>
              <p:spPr bwMode="auto">
                <a:xfrm>
                  <a:off x="2267733" y="177319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29" name="Oval 650"/>
                <p:cNvSpPr>
                  <a:spLocks noChangeArrowheads="1"/>
                </p:cNvSpPr>
                <p:nvPr/>
              </p:nvSpPr>
              <p:spPr bwMode="auto">
                <a:xfrm>
                  <a:off x="2253447" y="177319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0" name="Oval 651"/>
                <p:cNvSpPr>
                  <a:spLocks noChangeArrowheads="1"/>
                </p:cNvSpPr>
                <p:nvPr/>
              </p:nvSpPr>
              <p:spPr bwMode="auto">
                <a:xfrm>
                  <a:off x="2224874" y="177319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1" name="Oval 652"/>
                <p:cNvSpPr>
                  <a:spLocks noChangeArrowheads="1"/>
                </p:cNvSpPr>
                <p:nvPr/>
              </p:nvSpPr>
              <p:spPr bwMode="auto">
                <a:xfrm>
                  <a:off x="2213763" y="177319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2" name="Oval 653"/>
                <p:cNvSpPr>
                  <a:spLocks noChangeArrowheads="1"/>
                </p:cNvSpPr>
                <p:nvPr/>
              </p:nvSpPr>
              <p:spPr bwMode="auto">
                <a:xfrm>
                  <a:off x="2193127" y="175533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3" name="Oval 654"/>
                <p:cNvSpPr>
                  <a:spLocks noChangeArrowheads="1"/>
                </p:cNvSpPr>
                <p:nvPr/>
              </p:nvSpPr>
              <p:spPr bwMode="auto">
                <a:xfrm>
                  <a:off x="2185191" y="175533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4" name="Oval 655"/>
                <p:cNvSpPr>
                  <a:spLocks noChangeArrowheads="1"/>
                </p:cNvSpPr>
                <p:nvPr/>
              </p:nvSpPr>
              <p:spPr bwMode="auto">
                <a:xfrm>
                  <a:off x="2162968" y="174938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5" name="Oval 656"/>
                <p:cNvSpPr>
                  <a:spLocks noChangeArrowheads="1"/>
                </p:cNvSpPr>
                <p:nvPr/>
              </p:nvSpPr>
              <p:spPr bwMode="auto">
                <a:xfrm>
                  <a:off x="2150269" y="174938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6" name="Oval 657"/>
                <p:cNvSpPr>
                  <a:spLocks noChangeArrowheads="1"/>
                </p:cNvSpPr>
                <p:nvPr/>
              </p:nvSpPr>
              <p:spPr bwMode="auto">
                <a:xfrm>
                  <a:off x="2131221" y="173985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7" name="Oval 658"/>
                <p:cNvSpPr>
                  <a:spLocks noChangeArrowheads="1"/>
                </p:cNvSpPr>
                <p:nvPr/>
              </p:nvSpPr>
              <p:spPr bwMode="auto">
                <a:xfrm>
                  <a:off x="2115347" y="173985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8" name="Oval 659"/>
                <p:cNvSpPr>
                  <a:spLocks noChangeArrowheads="1"/>
                </p:cNvSpPr>
                <p:nvPr/>
              </p:nvSpPr>
              <p:spPr bwMode="auto">
                <a:xfrm>
                  <a:off x="2104236" y="173985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39" name="Oval 660"/>
                <p:cNvSpPr>
                  <a:spLocks noChangeArrowheads="1"/>
                </p:cNvSpPr>
                <p:nvPr/>
              </p:nvSpPr>
              <p:spPr bwMode="auto">
                <a:xfrm>
                  <a:off x="2083600" y="171961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0" name="Oval 661"/>
                <p:cNvSpPr>
                  <a:spLocks noChangeArrowheads="1"/>
                </p:cNvSpPr>
                <p:nvPr/>
              </p:nvSpPr>
              <p:spPr bwMode="auto">
                <a:xfrm>
                  <a:off x="2064552" y="171961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1" name="Oval 662"/>
                <p:cNvSpPr>
                  <a:spLocks noChangeArrowheads="1"/>
                </p:cNvSpPr>
                <p:nvPr/>
              </p:nvSpPr>
              <p:spPr bwMode="auto">
                <a:xfrm>
                  <a:off x="2280432" y="181130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2" name="Oval 663"/>
                <p:cNvSpPr>
                  <a:spLocks noChangeArrowheads="1"/>
                </p:cNvSpPr>
                <p:nvPr/>
              </p:nvSpPr>
              <p:spPr bwMode="auto">
                <a:xfrm>
                  <a:off x="3042361" y="263651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3" name="Oval 664"/>
                <p:cNvSpPr>
                  <a:spLocks noChangeArrowheads="1"/>
                </p:cNvSpPr>
                <p:nvPr/>
              </p:nvSpPr>
              <p:spPr bwMode="auto">
                <a:xfrm>
                  <a:off x="2991566" y="257340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4" name="Oval 665"/>
                <p:cNvSpPr>
                  <a:spLocks noChangeArrowheads="1"/>
                </p:cNvSpPr>
                <p:nvPr/>
              </p:nvSpPr>
              <p:spPr bwMode="auto">
                <a:xfrm>
                  <a:off x="3672540" y="302947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5" name="Oval 666"/>
                <p:cNvSpPr>
                  <a:spLocks noChangeArrowheads="1"/>
                </p:cNvSpPr>
                <p:nvPr/>
              </p:nvSpPr>
              <p:spPr bwMode="auto">
                <a:xfrm>
                  <a:off x="3637618" y="302947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6" name="Oval 667"/>
                <p:cNvSpPr>
                  <a:spLocks noChangeArrowheads="1"/>
                </p:cNvSpPr>
                <p:nvPr/>
              </p:nvSpPr>
              <p:spPr bwMode="auto">
                <a:xfrm>
                  <a:off x="3624919" y="303781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7" name="Oval 668"/>
                <p:cNvSpPr>
                  <a:spLocks noChangeArrowheads="1"/>
                </p:cNvSpPr>
                <p:nvPr/>
              </p:nvSpPr>
              <p:spPr bwMode="auto">
                <a:xfrm>
                  <a:off x="3601109" y="302828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8" name="Oval 670"/>
                <p:cNvSpPr>
                  <a:spLocks noChangeArrowheads="1"/>
                </p:cNvSpPr>
                <p:nvPr/>
              </p:nvSpPr>
              <p:spPr bwMode="auto">
                <a:xfrm>
                  <a:off x="3388404" y="284847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49" name="Oval 671"/>
                <p:cNvSpPr>
                  <a:spLocks noChangeArrowheads="1"/>
                </p:cNvSpPr>
                <p:nvPr/>
              </p:nvSpPr>
              <p:spPr bwMode="auto">
                <a:xfrm>
                  <a:off x="3445549" y="286753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0" name="Oval 672"/>
                <p:cNvSpPr>
                  <a:spLocks noChangeArrowheads="1"/>
                </p:cNvSpPr>
                <p:nvPr/>
              </p:nvSpPr>
              <p:spPr bwMode="auto">
                <a:xfrm>
                  <a:off x="3486820" y="288301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1" name="Oval 673"/>
                <p:cNvSpPr>
                  <a:spLocks noChangeArrowheads="1"/>
                </p:cNvSpPr>
                <p:nvPr/>
              </p:nvSpPr>
              <p:spPr bwMode="auto">
                <a:xfrm>
                  <a:off x="3364594" y="284371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2" name="Oval 674"/>
                <p:cNvSpPr>
                  <a:spLocks noChangeArrowheads="1"/>
                </p:cNvSpPr>
                <p:nvPr/>
              </p:nvSpPr>
              <p:spPr bwMode="auto">
                <a:xfrm>
                  <a:off x="3426500" y="284847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3" name="Oval 675"/>
                <p:cNvSpPr>
                  <a:spLocks noChangeArrowheads="1"/>
                </p:cNvSpPr>
                <p:nvPr/>
              </p:nvSpPr>
              <p:spPr bwMode="auto">
                <a:xfrm>
                  <a:off x="3315386" y="284252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4" name="Oval 676"/>
                <p:cNvSpPr>
                  <a:spLocks noChangeArrowheads="1"/>
                </p:cNvSpPr>
                <p:nvPr/>
              </p:nvSpPr>
              <p:spPr bwMode="auto">
                <a:xfrm>
                  <a:off x="3294750" y="282466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5" name="Oval 677"/>
                <p:cNvSpPr>
                  <a:spLocks noChangeArrowheads="1"/>
                </p:cNvSpPr>
                <p:nvPr/>
              </p:nvSpPr>
              <p:spPr bwMode="auto">
                <a:xfrm>
                  <a:off x="3185223" y="270201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6" name="Oval 678"/>
                <p:cNvSpPr>
                  <a:spLocks noChangeArrowheads="1"/>
                </p:cNvSpPr>
                <p:nvPr/>
              </p:nvSpPr>
              <p:spPr bwMode="auto">
                <a:xfrm>
                  <a:off x="3185223" y="270439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7" name="Oval 679"/>
                <p:cNvSpPr>
                  <a:spLocks noChangeArrowheads="1"/>
                </p:cNvSpPr>
                <p:nvPr/>
              </p:nvSpPr>
              <p:spPr bwMode="auto">
                <a:xfrm>
                  <a:off x="3418564" y="285205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8" name="Oval 680"/>
                <p:cNvSpPr>
                  <a:spLocks noChangeArrowheads="1"/>
                </p:cNvSpPr>
                <p:nvPr/>
              </p:nvSpPr>
              <p:spPr bwMode="auto">
                <a:xfrm>
                  <a:off x="3221732" y="275559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59" name="Oval 681"/>
                <p:cNvSpPr>
                  <a:spLocks noChangeArrowheads="1"/>
                </p:cNvSpPr>
                <p:nvPr/>
              </p:nvSpPr>
              <p:spPr bwMode="auto">
                <a:xfrm>
                  <a:off x="3293163" y="283180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0" name="Oval 682"/>
                <p:cNvSpPr>
                  <a:spLocks noChangeArrowheads="1"/>
                </p:cNvSpPr>
                <p:nvPr/>
              </p:nvSpPr>
              <p:spPr bwMode="auto">
                <a:xfrm>
                  <a:off x="3277289" y="279489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1" name="Oval 683"/>
                <p:cNvSpPr>
                  <a:spLocks noChangeArrowheads="1"/>
                </p:cNvSpPr>
                <p:nvPr/>
              </p:nvSpPr>
              <p:spPr bwMode="auto">
                <a:xfrm>
                  <a:off x="3266178" y="278774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2" name="Oval 684"/>
                <p:cNvSpPr>
                  <a:spLocks noChangeArrowheads="1"/>
                </p:cNvSpPr>
                <p:nvPr/>
              </p:nvSpPr>
              <p:spPr bwMode="auto">
                <a:xfrm>
                  <a:off x="3253479" y="278417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3" name="Oval 685"/>
                <p:cNvSpPr>
                  <a:spLocks noChangeArrowheads="1"/>
                </p:cNvSpPr>
                <p:nvPr/>
              </p:nvSpPr>
              <p:spPr bwMode="auto">
                <a:xfrm>
                  <a:off x="3242367" y="278655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4" name="Oval 686"/>
                <p:cNvSpPr>
                  <a:spLocks noChangeArrowheads="1"/>
                </p:cNvSpPr>
                <p:nvPr/>
              </p:nvSpPr>
              <p:spPr bwMode="auto">
                <a:xfrm>
                  <a:off x="3212208" y="274249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5" name="Oval 687"/>
                <p:cNvSpPr>
                  <a:spLocks noChangeArrowheads="1"/>
                </p:cNvSpPr>
                <p:nvPr/>
              </p:nvSpPr>
              <p:spPr bwMode="auto">
                <a:xfrm>
                  <a:off x="3182048" y="272463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6" name="Oval 688"/>
                <p:cNvSpPr>
                  <a:spLocks noChangeArrowheads="1"/>
                </p:cNvSpPr>
                <p:nvPr/>
              </p:nvSpPr>
              <p:spPr bwMode="auto">
                <a:xfrm>
                  <a:off x="3186810" y="270796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7" name="Oval 689"/>
                <p:cNvSpPr>
                  <a:spLocks noChangeArrowheads="1"/>
                </p:cNvSpPr>
                <p:nvPr/>
              </p:nvSpPr>
              <p:spPr bwMode="auto">
                <a:xfrm>
                  <a:off x="2966168" y="260198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8" name="Oval 690"/>
                <p:cNvSpPr>
                  <a:spLocks noChangeArrowheads="1"/>
                </p:cNvSpPr>
                <p:nvPr/>
              </p:nvSpPr>
              <p:spPr bwMode="auto">
                <a:xfrm>
                  <a:off x="3058235" y="264366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69" name="Oval 691"/>
                <p:cNvSpPr>
                  <a:spLocks noChangeArrowheads="1"/>
                </p:cNvSpPr>
                <p:nvPr/>
              </p:nvSpPr>
              <p:spPr bwMode="auto">
                <a:xfrm>
                  <a:off x="3058235" y="261746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0" name="Oval 692"/>
                <p:cNvSpPr>
                  <a:spLocks noChangeArrowheads="1"/>
                </p:cNvSpPr>
                <p:nvPr/>
              </p:nvSpPr>
              <p:spPr bwMode="auto">
                <a:xfrm>
                  <a:off x="3129665" y="266747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1" name="Oval 693"/>
                <p:cNvSpPr>
                  <a:spLocks noChangeArrowheads="1"/>
                </p:cNvSpPr>
                <p:nvPr/>
              </p:nvSpPr>
              <p:spPr bwMode="auto">
                <a:xfrm>
                  <a:off x="3048710" y="262580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2" name="Oval 694"/>
                <p:cNvSpPr>
                  <a:spLocks noChangeArrowheads="1"/>
                </p:cNvSpPr>
                <p:nvPr/>
              </p:nvSpPr>
              <p:spPr bwMode="auto">
                <a:xfrm>
                  <a:off x="3005852" y="260198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3" name="Oval 695"/>
                <p:cNvSpPr>
                  <a:spLocks noChangeArrowheads="1"/>
                </p:cNvSpPr>
                <p:nvPr/>
              </p:nvSpPr>
              <p:spPr bwMode="auto">
                <a:xfrm>
                  <a:off x="3104268" y="265080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4" name="Oval 696"/>
                <p:cNvSpPr>
                  <a:spLocks noChangeArrowheads="1"/>
                </p:cNvSpPr>
                <p:nvPr/>
              </p:nvSpPr>
              <p:spPr bwMode="auto">
                <a:xfrm>
                  <a:off x="2878864" y="253053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5" name="Oval 697"/>
                <p:cNvSpPr>
                  <a:spLocks noChangeArrowheads="1"/>
                </p:cNvSpPr>
                <p:nvPr/>
              </p:nvSpPr>
              <p:spPr bwMode="auto">
                <a:xfrm>
                  <a:off x="3001090" y="260198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6" name="Oval 698"/>
                <p:cNvSpPr>
                  <a:spLocks noChangeArrowheads="1"/>
                </p:cNvSpPr>
                <p:nvPr/>
              </p:nvSpPr>
              <p:spPr bwMode="auto">
                <a:xfrm>
                  <a:off x="2936008" y="258769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7" name="Oval 699"/>
                <p:cNvSpPr>
                  <a:spLocks noChangeArrowheads="1"/>
                </p:cNvSpPr>
                <p:nvPr/>
              </p:nvSpPr>
              <p:spPr bwMode="auto">
                <a:xfrm>
                  <a:off x="2945532" y="2571024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8" name="Oval 700"/>
                <p:cNvSpPr>
                  <a:spLocks noChangeArrowheads="1"/>
                </p:cNvSpPr>
                <p:nvPr/>
              </p:nvSpPr>
              <p:spPr bwMode="auto">
                <a:xfrm>
                  <a:off x="2929659" y="256507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79" name="Oval 701"/>
                <p:cNvSpPr>
                  <a:spLocks noChangeArrowheads="1"/>
                </p:cNvSpPr>
                <p:nvPr/>
              </p:nvSpPr>
              <p:spPr bwMode="auto">
                <a:xfrm>
                  <a:off x="2913785" y="256387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0" name="Oval 702"/>
                <p:cNvSpPr>
                  <a:spLocks noChangeArrowheads="1"/>
                </p:cNvSpPr>
                <p:nvPr/>
              </p:nvSpPr>
              <p:spPr bwMode="auto">
                <a:xfrm>
                  <a:off x="2926484" y="254363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1" name="Oval 704"/>
                <p:cNvSpPr>
                  <a:spLocks noChangeArrowheads="1"/>
                </p:cNvSpPr>
                <p:nvPr/>
              </p:nvSpPr>
              <p:spPr bwMode="auto">
                <a:xfrm>
                  <a:off x="2547107" y="220068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2" name="Oval 706"/>
                <p:cNvSpPr>
                  <a:spLocks noChangeArrowheads="1"/>
                </p:cNvSpPr>
                <p:nvPr/>
              </p:nvSpPr>
              <p:spPr bwMode="auto">
                <a:xfrm>
                  <a:off x="2494724" y="210423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3" name="Oval 707"/>
                <p:cNvSpPr>
                  <a:spLocks noChangeArrowheads="1"/>
                </p:cNvSpPr>
                <p:nvPr/>
              </p:nvSpPr>
              <p:spPr bwMode="auto">
                <a:xfrm>
                  <a:off x="2445516" y="2051840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4" name="Oval 713"/>
                <p:cNvSpPr>
                  <a:spLocks noChangeArrowheads="1"/>
                </p:cNvSpPr>
                <p:nvPr/>
              </p:nvSpPr>
              <p:spPr bwMode="auto">
                <a:xfrm>
                  <a:off x="3369356" y="285919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5" name="Oval 714"/>
                <p:cNvSpPr>
                  <a:spLocks noChangeArrowheads="1"/>
                </p:cNvSpPr>
                <p:nvPr/>
              </p:nvSpPr>
              <p:spPr bwMode="auto">
                <a:xfrm>
                  <a:off x="3324910" y="282347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6" name="Oval 715"/>
                <p:cNvSpPr>
                  <a:spLocks noChangeArrowheads="1"/>
                </p:cNvSpPr>
                <p:nvPr/>
              </p:nvSpPr>
              <p:spPr bwMode="auto">
                <a:xfrm>
                  <a:off x="3312211" y="284847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7" name="Oval 716"/>
                <p:cNvSpPr>
                  <a:spLocks noChangeArrowheads="1"/>
                </p:cNvSpPr>
                <p:nvPr/>
              </p:nvSpPr>
              <p:spPr bwMode="auto">
                <a:xfrm>
                  <a:off x="2816957" y="244837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8" name="Oval 717"/>
                <p:cNvSpPr>
                  <a:spLocks noChangeArrowheads="1"/>
                </p:cNvSpPr>
                <p:nvPr/>
              </p:nvSpPr>
              <p:spPr bwMode="auto">
                <a:xfrm>
                  <a:off x="2794734" y="242098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89" name="Oval 718"/>
                <p:cNvSpPr>
                  <a:spLocks noChangeArrowheads="1"/>
                </p:cNvSpPr>
                <p:nvPr/>
              </p:nvSpPr>
              <p:spPr bwMode="auto">
                <a:xfrm>
                  <a:off x="2796321" y="241145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0" name="Oval 720"/>
                <p:cNvSpPr>
                  <a:spLocks noChangeArrowheads="1"/>
                </p:cNvSpPr>
                <p:nvPr/>
              </p:nvSpPr>
              <p:spPr bwMode="auto">
                <a:xfrm>
                  <a:off x="2632824" y="228523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1" name="Oval 721"/>
                <p:cNvSpPr>
                  <a:spLocks noChangeArrowheads="1"/>
                </p:cNvSpPr>
                <p:nvPr/>
              </p:nvSpPr>
              <p:spPr bwMode="auto">
                <a:xfrm>
                  <a:off x="2615363" y="225784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2" name="Oval 723"/>
                <p:cNvSpPr>
                  <a:spLocks noChangeArrowheads="1"/>
                </p:cNvSpPr>
                <p:nvPr/>
              </p:nvSpPr>
              <p:spPr bwMode="auto">
                <a:xfrm>
                  <a:off x="2534408" y="2198307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3" name="Oval 724"/>
                <p:cNvSpPr>
                  <a:spLocks noChangeArrowheads="1"/>
                </p:cNvSpPr>
                <p:nvPr/>
              </p:nvSpPr>
              <p:spPr bwMode="auto">
                <a:xfrm>
                  <a:off x="2502661" y="211495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4" name="Oval 725"/>
                <p:cNvSpPr>
                  <a:spLocks noChangeArrowheads="1"/>
                </p:cNvSpPr>
                <p:nvPr/>
              </p:nvSpPr>
              <p:spPr bwMode="auto">
                <a:xfrm>
                  <a:off x="2474089" y="209589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5" name="Oval 726"/>
                <p:cNvSpPr>
                  <a:spLocks noChangeArrowheads="1"/>
                </p:cNvSpPr>
                <p:nvPr/>
              </p:nvSpPr>
              <p:spPr bwMode="auto">
                <a:xfrm>
                  <a:off x="2591553" y="221616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6" name="Oval 738"/>
                <p:cNvSpPr>
                  <a:spLocks noChangeArrowheads="1"/>
                </p:cNvSpPr>
                <p:nvPr/>
              </p:nvSpPr>
              <p:spPr bwMode="auto">
                <a:xfrm>
                  <a:off x="5305926" y="337480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7" name="Oval 739"/>
                <p:cNvSpPr>
                  <a:spLocks noChangeArrowheads="1"/>
                </p:cNvSpPr>
                <p:nvPr/>
              </p:nvSpPr>
              <p:spPr bwMode="auto">
                <a:xfrm>
                  <a:off x="5261480" y="337837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8" name="Oval 740"/>
                <p:cNvSpPr>
                  <a:spLocks noChangeArrowheads="1"/>
                </p:cNvSpPr>
                <p:nvPr/>
              </p:nvSpPr>
              <p:spPr bwMode="auto">
                <a:xfrm>
                  <a:off x="5040838" y="337837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299" name="Oval 741"/>
                <p:cNvSpPr>
                  <a:spLocks noChangeArrowheads="1"/>
                </p:cNvSpPr>
                <p:nvPr/>
              </p:nvSpPr>
              <p:spPr bwMode="auto">
                <a:xfrm>
                  <a:off x="5037663" y="337837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0" name="Oval 742"/>
                <p:cNvSpPr>
                  <a:spLocks noChangeArrowheads="1"/>
                </p:cNvSpPr>
                <p:nvPr/>
              </p:nvSpPr>
              <p:spPr bwMode="auto">
                <a:xfrm>
                  <a:off x="4993217" y="338195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1" name="Oval 743"/>
                <p:cNvSpPr>
                  <a:spLocks noChangeArrowheads="1"/>
                </p:cNvSpPr>
                <p:nvPr/>
              </p:nvSpPr>
              <p:spPr bwMode="auto">
                <a:xfrm>
                  <a:off x="4729717" y="337480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2" name="Oval 744"/>
                <p:cNvSpPr>
                  <a:spLocks noChangeArrowheads="1"/>
                </p:cNvSpPr>
                <p:nvPr/>
              </p:nvSpPr>
              <p:spPr bwMode="auto">
                <a:xfrm>
                  <a:off x="4685271" y="337837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3" name="Oval 745"/>
                <p:cNvSpPr>
                  <a:spLocks noChangeArrowheads="1"/>
                </p:cNvSpPr>
                <p:nvPr/>
              </p:nvSpPr>
              <p:spPr bwMode="auto">
                <a:xfrm>
                  <a:off x="4828133" y="337480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4" name="Oval 746"/>
                <p:cNvSpPr>
                  <a:spLocks noChangeArrowheads="1"/>
                </p:cNvSpPr>
                <p:nvPr/>
              </p:nvSpPr>
              <p:spPr bwMode="auto">
                <a:xfrm>
                  <a:off x="4783687" y="337837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5" name="Oval 747"/>
                <p:cNvSpPr>
                  <a:spLocks noChangeArrowheads="1"/>
                </p:cNvSpPr>
                <p:nvPr/>
              </p:nvSpPr>
              <p:spPr bwMode="auto">
                <a:xfrm>
                  <a:off x="4764639" y="337480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6" name="Oval 748"/>
                <p:cNvSpPr>
                  <a:spLocks noChangeArrowheads="1"/>
                </p:cNvSpPr>
                <p:nvPr/>
              </p:nvSpPr>
              <p:spPr bwMode="auto">
                <a:xfrm>
                  <a:off x="4720193" y="337837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7" name="Oval 749"/>
                <p:cNvSpPr>
                  <a:spLocks noChangeArrowheads="1"/>
                </p:cNvSpPr>
                <p:nvPr/>
              </p:nvSpPr>
              <p:spPr bwMode="auto">
                <a:xfrm>
                  <a:off x="4474153" y="338195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8" name="Oval 750"/>
                <p:cNvSpPr>
                  <a:spLocks noChangeArrowheads="1"/>
                </p:cNvSpPr>
                <p:nvPr/>
              </p:nvSpPr>
              <p:spPr bwMode="auto">
                <a:xfrm>
                  <a:off x="4153508" y="321285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09" name="Oval 751"/>
                <p:cNvSpPr>
                  <a:spLocks noChangeArrowheads="1"/>
                </p:cNvSpPr>
                <p:nvPr/>
              </p:nvSpPr>
              <p:spPr bwMode="auto">
                <a:xfrm>
                  <a:off x="4090014" y="321285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0" name="Oval 752"/>
                <p:cNvSpPr>
                  <a:spLocks noChangeArrowheads="1"/>
                </p:cNvSpPr>
                <p:nvPr/>
              </p:nvSpPr>
              <p:spPr bwMode="auto">
                <a:xfrm>
                  <a:off x="4045568" y="321643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1" name="Oval 754"/>
                <p:cNvSpPr>
                  <a:spLocks noChangeArrowheads="1"/>
                </p:cNvSpPr>
                <p:nvPr/>
              </p:nvSpPr>
              <p:spPr bwMode="auto">
                <a:xfrm>
                  <a:off x="4234463" y="3267635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2" name="Oval 755"/>
                <p:cNvSpPr>
                  <a:spLocks noChangeArrowheads="1"/>
                </p:cNvSpPr>
                <p:nvPr/>
              </p:nvSpPr>
              <p:spPr bwMode="auto">
                <a:xfrm>
                  <a:off x="4190017" y="327120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3" name="Oval 756"/>
                <p:cNvSpPr>
                  <a:spLocks noChangeArrowheads="1"/>
                </p:cNvSpPr>
                <p:nvPr/>
              </p:nvSpPr>
              <p:spPr bwMode="auto">
                <a:xfrm>
                  <a:off x="3869372" y="311997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4" name="Oval 757"/>
                <p:cNvSpPr>
                  <a:spLocks noChangeArrowheads="1"/>
                </p:cNvSpPr>
                <p:nvPr/>
              </p:nvSpPr>
              <p:spPr bwMode="auto">
                <a:xfrm>
                  <a:off x="3831275" y="307472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5" name="Oval 758"/>
                <p:cNvSpPr>
                  <a:spLocks noChangeArrowheads="1"/>
                </p:cNvSpPr>
                <p:nvPr/>
              </p:nvSpPr>
              <p:spPr bwMode="auto">
                <a:xfrm>
                  <a:off x="3807465" y="306520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6" name="Oval 759"/>
                <p:cNvSpPr>
                  <a:spLocks noChangeArrowheads="1"/>
                </p:cNvSpPr>
                <p:nvPr/>
              </p:nvSpPr>
              <p:spPr bwMode="auto">
                <a:xfrm>
                  <a:off x="3947152" y="316284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7" name="Oval 760"/>
                <p:cNvSpPr>
                  <a:spLocks noChangeArrowheads="1"/>
                </p:cNvSpPr>
                <p:nvPr/>
              </p:nvSpPr>
              <p:spPr bwMode="auto">
                <a:xfrm>
                  <a:off x="2428055" y="2045886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8" name="Oval 761"/>
                <p:cNvSpPr>
                  <a:spLocks noChangeArrowheads="1"/>
                </p:cNvSpPr>
                <p:nvPr/>
              </p:nvSpPr>
              <p:spPr bwMode="auto">
                <a:xfrm>
                  <a:off x="2440754" y="206493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19" name="Oval 762"/>
                <p:cNvSpPr>
                  <a:spLocks noChangeArrowheads="1"/>
                </p:cNvSpPr>
                <p:nvPr/>
              </p:nvSpPr>
              <p:spPr bwMode="auto">
                <a:xfrm>
                  <a:off x="2467739" y="208280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0" name="Oval 763"/>
                <p:cNvSpPr>
                  <a:spLocks noChangeArrowheads="1"/>
                </p:cNvSpPr>
                <p:nvPr/>
              </p:nvSpPr>
              <p:spPr bwMode="auto">
                <a:xfrm>
                  <a:off x="2461390" y="206851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1" name="Oval 764"/>
                <p:cNvSpPr>
                  <a:spLocks noChangeArrowheads="1"/>
                </p:cNvSpPr>
                <p:nvPr/>
              </p:nvSpPr>
              <p:spPr bwMode="auto">
                <a:xfrm>
                  <a:off x="2499486" y="2094709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2" name="Oval 765"/>
                <p:cNvSpPr>
                  <a:spLocks noChangeArrowheads="1"/>
                </p:cNvSpPr>
                <p:nvPr/>
              </p:nvSpPr>
              <p:spPr bwMode="auto">
                <a:xfrm>
                  <a:off x="2407420" y="203397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3" name="Oval 766"/>
                <p:cNvSpPr>
                  <a:spLocks noChangeArrowheads="1"/>
                </p:cNvSpPr>
                <p:nvPr/>
              </p:nvSpPr>
              <p:spPr bwMode="auto">
                <a:xfrm>
                  <a:off x="2405833" y="202326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4" name="Oval 767"/>
                <p:cNvSpPr>
                  <a:spLocks noChangeArrowheads="1"/>
                </p:cNvSpPr>
                <p:nvPr/>
              </p:nvSpPr>
              <p:spPr bwMode="auto">
                <a:xfrm>
                  <a:off x="2328052" y="193514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5" name="Oval 768"/>
                <p:cNvSpPr>
                  <a:spLocks noChangeArrowheads="1"/>
                </p:cNvSpPr>
                <p:nvPr/>
              </p:nvSpPr>
              <p:spPr bwMode="auto">
                <a:xfrm>
                  <a:off x="2378848" y="1979202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6" name="Oval 769"/>
                <p:cNvSpPr>
                  <a:spLocks noChangeArrowheads="1"/>
                </p:cNvSpPr>
                <p:nvPr/>
              </p:nvSpPr>
              <p:spPr bwMode="auto">
                <a:xfrm>
                  <a:off x="2370911" y="195776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7" name="Oval 770"/>
                <p:cNvSpPr>
                  <a:spLocks noChangeArrowheads="1"/>
                </p:cNvSpPr>
                <p:nvPr/>
              </p:nvSpPr>
              <p:spPr bwMode="auto">
                <a:xfrm>
                  <a:off x="2358212" y="1947051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8" name="Oval 771"/>
                <p:cNvSpPr>
                  <a:spLocks noChangeArrowheads="1"/>
                </p:cNvSpPr>
                <p:nvPr/>
              </p:nvSpPr>
              <p:spPr bwMode="auto">
                <a:xfrm>
                  <a:off x="2358212" y="193514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29" name="Oval 772"/>
                <p:cNvSpPr>
                  <a:spLocks noChangeArrowheads="1"/>
                </p:cNvSpPr>
                <p:nvPr/>
              </p:nvSpPr>
              <p:spPr bwMode="auto">
                <a:xfrm>
                  <a:off x="2343926" y="193514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30" name="Oval 773"/>
                <p:cNvSpPr>
                  <a:spLocks noChangeArrowheads="1"/>
                </p:cNvSpPr>
                <p:nvPr/>
              </p:nvSpPr>
              <p:spPr bwMode="auto">
                <a:xfrm>
                  <a:off x="2315353" y="1935143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89331" name="Oval 774"/>
                <p:cNvSpPr>
                  <a:spLocks noChangeArrowheads="1"/>
                </p:cNvSpPr>
                <p:nvPr/>
              </p:nvSpPr>
              <p:spPr bwMode="auto">
                <a:xfrm>
                  <a:off x="2370911" y="1973248"/>
                  <a:ext cx="108000" cy="108000"/>
                </a:xfrm>
                <a:prstGeom prst="ellipse">
                  <a:avLst/>
                </a:prstGeom>
                <a:noFill/>
                <a:ln w="19050" cap="rnd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</p:grpSp>
        </p:grpSp>
        <p:grpSp>
          <p:nvGrpSpPr>
            <p:cNvPr id="8" name="Group 449"/>
            <p:cNvGrpSpPr>
              <a:grpSpLocks/>
            </p:cNvGrpSpPr>
            <p:nvPr/>
          </p:nvGrpSpPr>
          <p:grpSpPr bwMode="auto">
            <a:xfrm>
              <a:off x="1548483" y="1558369"/>
              <a:ext cx="6178036" cy="1890610"/>
              <a:chOff x="1548483" y="1558369"/>
              <a:chExt cx="6178036" cy="1890610"/>
            </a:xfrm>
          </p:grpSpPr>
          <p:sp>
            <p:nvSpPr>
              <p:cNvPr id="389333" name="Freeform 196"/>
              <p:cNvSpPr>
                <a:spLocks/>
              </p:cNvSpPr>
              <p:nvPr/>
            </p:nvSpPr>
            <p:spPr bwMode="auto">
              <a:xfrm>
                <a:off x="1548483" y="1599826"/>
                <a:ext cx="6136705" cy="1795709"/>
              </a:xfrm>
              <a:custGeom>
                <a:avLst/>
                <a:gdLst>
                  <a:gd name="T0" fmla="*/ 0 w 3866"/>
                  <a:gd name="T1" fmla="*/ 0 h 1508"/>
                  <a:gd name="T2" fmla="*/ 2147483647 w 3866"/>
                  <a:gd name="T3" fmla="*/ 0 h 1508"/>
                  <a:gd name="T4" fmla="*/ 2147483647 w 3866"/>
                  <a:gd name="T5" fmla="*/ 2147483647 h 1508"/>
                  <a:gd name="T6" fmla="*/ 2147483647 w 3866"/>
                  <a:gd name="T7" fmla="*/ 2147483647 h 1508"/>
                  <a:gd name="T8" fmla="*/ 2147483647 w 3866"/>
                  <a:gd name="T9" fmla="*/ 2147483647 h 1508"/>
                  <a:gd name="T10" fmla="*/ 2147483647 w 3866"/>
                  <a:gd name="T11" fmla="*/ 2147483647 h 1508"/>
                  <a:gd name="T12" fmla="*/ 2147483647 w 3866"/>
                  <a:gd name="T13" fmla="*/ 2147483647 h 1508"/>
                  <a:gd name="T14" fmla="*/ 2147483647 w 3866"/>
                  <a:gd name="T15" fmla="*/ 2147483647 h 1508"/>
                  <a:gd name="T16" fmla="*/ 2147483647 w 3866"/>
                  <a:gd name="T17" fmla="*/ 2147483647 h 1508"/>
                  <a:gd name="T18" fmla="*/ 2147483647 w 3866"/>
                  <a:gd name="T19" fmla="*/ 2147483647 h 1508"/>
                  <a:gd name="T20" fmla="*/ 2147483647 w 3866"/>
                  <a:gd name="T21" fmla="*/ 2147483647 h 1508"/>
                  <a:gd name="T22" fmla="*/ 2147483647 w 3866"/>
                  <a:gd name="T23" fmla="*/ 2147483647 h 1508"/>
                  <a:gd name="T24" fmla="*/ 2147483647 w 3866"/>
                  <a:gd name="T25" fmla="*/ 2147483647 h 1508"/>
                  <a:gd name="T26" fmla="*/ 2147483647 w 3866"/>
                  <a:gd name="T27" fmla="*/ 2147483647 h 1508"/>
                  <a:gd name="T28" fmla="*/ 2147483647 w 3866"/>
                  <a:gd name="T29" fmla="*/ 2147483647 h 1508"/>
                  <a:gd name="T30" fmla="*/ 2147483647 w 3866"/>
                  <a:gd name="T31" fmla="*/ 2147483647 h 1508"/>
                  <a:gd name="T32" fmla="*/ 2147483647 w 3866"/>
                  <a:gd name="T33" fmla="*/ 2147483647 h 1508"/>
                  <a:gd name="T34" fmla="*/ 2147483647 w 3866"/>
                  <a:gd name="T35" fmla="*/ 2147483647 h 1508"/>
                  <a:gd name="T36" fmla="*/ 2147483647 w 3866"/>
                  <a:gd name="T37" fmla="*/ 2147483647 h 1508"/>
                  <a:gd name="T38" fmla="*/ 2147483647 w 3866"/>
                  <a:gd name="T39" fmla="*/ 2147483647 h 1508"/>
                  <a:gd name="T40" fmla="*/ 2147483647 w 3866"/>
                  <a:gd name="T41" fmla="*/ 2147483647 h 1508"/>
                  <a:gd name="T42" fmla="*/ 2147483647 w 3866"/>
                  <a:gd name="T43" fmla="*/ 2147483647 h 1508"/>
                  <a:gd name="T44" fmla="*/ 2147483647 w 3866"/>
                  <a:gd name="T45" fmla="*/ 2147483647 h 1508"/>
                  <a:gd name="T46" fmla="*/ 2147483647 w 3866"/>
                  <a:gd name="T47" fmla="*/ 2147483647 h 1508"/>
                  <a:gd name="T48" fmla="*/ 2147483647 w 3866"/>
                  <a:gd name="T49" fmla="*/ 2147483647 h 1508"/>
                  <a:gd name="T50" fmla="*/ 2147483647 w 3866"/>
                  <a:gd name="T51" fmla="*/ 2147483647 h 15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66"/>
                  <a:gd name="T79" fmla="*/ 0 h 1508"/>
                  <a:gd name="T80" fmla="*/ 3866 w 3866"/>
                  <a:gd name="T81" fmla="*/ 1508 h 15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66" h="1508">
                    <a:moveTo>
                      <a:pt x="0" y="0"/>
                    </a:moveTo>
                    <a:lnTo>
                      <a:pt x="227" y="0"/>
                    </a:lnTo>
                    <a:lnTo>
                      <a:pt x="499" y="181"/>
                    </a:lnTo>
                    <a:lnTo>
                      <a:pt x="590" y="226"/>
                    </a:lnTo>
                    <a:lnTo>
                      <a:pt x="680" y="362"/>
                    </a:lnTo>
                    <a:lnTo>
                      <a:pt x="816" y="362"/>
                    </a:lnTo>
                    <a:lnTo>
                      <a:pt x="862" y="453"/>
                    </a:lnTo>
                    <a:lnTo>
                      <a:pt x="1025" y="482"/>
                    </a:lnTo>
                    <a:lnTo>
                      <a:pt x="1037" y="526"/>
                    </a:lnTo>
                    <a:lnTo>
                      <a:pt x="1097" y="568"/>
                    </a:lnTo>
                    <a:lnTo>
                      <a:pt x="1361" y="635"/>
                    </a:lnTo>
                    <a:lnTo>
                      <a:pt x="1587" y="635"/>
                    </a:lnTo>
                    <a:lnTo>
                      <a:pt x="1587" y="680"/>
                    </a:lnTo>
                    <a:lnTo>
                      <a:pt x="1612" y="720"/>
                    </a:lnTo>
                    <a:lnTo>
                      <a:pt x="1612" y="755"/>
                    </a:lnTo>
                    <a:lnTo>
                      <a:pt x="1753" y="759"/>
                    </a:lnTo>
                    <a:lnTo>
                      <a:pt x="1750" y="886"/>
                    </a:lnTo>
                    <a:lnTo>
                      <a:pt x="1810" y="893"/>
                    </a:lnTo>
                    <a:lnTo>
                      <a:pt x="1806" y="964"/>
                    </a:lnTo>
                    <a:lnTo>
                      <a:pt x="1820" y="964"/>
                    </a:lnTo>
                    <a:lnTo>
                      <a:pt x="1824" y="1020"/>
                    </a:lnTo>
                    <a:lnTo>
                      <a:pt x="2538" y="1024"/>
                    </a:lnTo>
                    <a:lnTo>
                      <a:pt x="2538" y="1214"/>
                    </a:lnTo>
                    <a:lnTo>
                      <a:pt x="3163" y="1221"/>
                    </a:lnTo>
                    <a:lnTo>
                      <a:pt x="3167" y="1508"/>
                    </a:lnTo>
                    <a:lnTo>
                      <a:pt x="3866" y="1508"/>
                    </a:lnTo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9334" name="Oval 199"/>
              <p:cNvSpPr>
                <a:spLocks noChangeArrowheads="1"/>
              </p:cNvSpPr>
              <p:nvPr/>
            </p:nvSpPr>
            <p:spPr bwMode="auto">
              <a:xfrm>
                <a:off x="2746934" y="201563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35" name="Oval 200"/>
              <p:cNvSpPr>
                <a:spLocks noChangeArrowheads="1"/>
              </p:cNvSpPr>
              <p:nvPr/>
            </p:nvSpPr>
            <p:spPr bwMode="auto">
              <a:xfrm>
                <a:off x="2648518" y="196204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36" name="Oval 219"/>
              <p:cNvSpPr>
                <a:spLocks noChangeArrowheads="1"/>
              </p:cNvSpPr>
              <p:nvPr/>
            </p:nvSpPr>
            <p:spPr bwMode="auto">
              <a:xfrm>
                <a:off x="3243775" y="222759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37" name="Oval 220"/>
              <p:cNvSpPr>
                <a:spLocks noChangeArrowheads="1"/>
              </p:cNvSpPr>
              <p:nvPr/>
            </p:nvSpPr>
            <p:spPr bwMode="auto">
              <a:xfrm>
                <a:off x="3243775" y="2203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38" name="Oval 221"/>
              <p:cNvSpPr>
                <a:spLocks noChangeArrowheads="1"/>
              </p:cNvSpPr>
              <p:nvPr/>
            </p:nvSpPr>
            <p:spPr bwMode="auto">
              <a:xfrm>
                <a:off x="3231077" y="221211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39" name="Oval 222"/>
              <p:cNvSpPr>
                <a:spLocks noChangeArrowheads="1"/>
              </p:cNvSpPr>
              <p:nvPr/>
            </p:nvSpPr>
            <p:spPr bwMode="auto">
              <a:xfrm>
                <a:off x="3207266" y="221211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0" name="Oval 223"/>
              <p:cNvSpPr>
                <a:spLocks noChangeArrowheads="1"/>
              </p:cNvSpPr>
              <p:nvPr/>
            </p:nvSpPr>
            <p:spPr bwMode="auto">
              <a:xfrm>
                <a:off x="3167583" y="218472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1" name="Oval 226"/>
              <p:cNvSpPr>
                <a:spLocks noChangeArrowheads="1"/>
              </p:cNvSpPr>
              <p:nvPr/>
            </p:nvSpPr>
            <p:spPr bwMode="auto">
              <a:xfrm>
                <a:off x="2994561" y="212637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2" name="Oval 230"/>
              <p:cNvSpPr>
                <a:spLocks noChangeArrowheads="1"/>
              </p:cNvSpPr>
              <p:nvPr/>
            </p:nvSpPr>
            <p:spPr bwMode="auto">
              <a:xfrm>
                <a:off x="2978688" y="211923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3" name="Oval 231"/>
              <p:cNvSpPr>
                <a:spLocks noChangeArrowheads="1"/>
              </p:cNvSpPr>
              <p:nvPr/>
            </p:nvSpPr>
            <p:spPr bwMode="auto">
              <a:xfrm>
                <a:off x="2913606" y="210613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4" name="Oval 233"/>
              <p:cNvSpPr>
                <a:spLocks noChangeArrowheads="1"/>
              </p:cNvSpPr>
              <p:nvPr/>
            </p:nvSpPr>
            <p:spPr bwMode="auto">
              <a:xfrm>
                <a:off x="2823127" y="207755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5" name="Oval 234"/>
              <p:cNvSpPr>
                <a:spLocks noChangeArrowheads="1"/>
              </p:cNvSpPr>
              <p:nvPr/>
            </p:nvSpPr>
            <p:spPr bwMode="auto">
              <a:xfrm>
                <a:off x="2823127" y="207993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6" name="Oval 238"/>
              <p:cNvSpPr>
                <a:spLocks noChangeArrowheads="1"/>
              </p:cNvSpPr>
              <p:nvPr/>
            </p:nvSpPr>
            <p:spPr bwMode="auto">
              <a:xfrm>
                <a:off x="2931067" y="212518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7" name="Oval 239"/>
              <p:cNvSpPr>
                <a:spLocks noChangeArrowheads="1"/>
              </p:cNvSpPr>
              <p:nvPr/>
            </p:nvSpPr>
            <p:spPr bwMode="auto">
              <a:xfrm>
                <a:off x="2915193" y="212518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8" name="Oval 241"/>
              <p:cNvSpPr>
                <a:spLocks noChangeArrowheads="1"/>
              </p:cNvSpPr>
              <p:nvPr/>
            </p:nvSpPr>
            <p:spPr bwMode="auto">
              <a:xfrm>
                <a:off x="2891383" y="208946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49" name="Oval 242"/>
              <p:cNvSpPr>
                <a:spLocks noChangeArrowheads="1"/>
              </p:cNvSpPr>
              <p:nvPr/>
            </p:nvSpPr>
            <p:spPr bwMode="auto">
              <a:xfrm>
                <a:off x="2880272" y="208946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0" name="Oval 243"/>
              <p:cNvSpPr>
                <a:spLocks noChangeArrowheads="1"/>
              </p:cNvSpPr>
              <p:nvPr/>
            </p:nvSpPr>
            <p:spPr bwMode="auto">
              <a:xfrm>
                <a:off x="2864398" y="208946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1" name="Oval 244"/>
              <p:cNvSpPr>
                <a:spLocks noChangeArrowheads="1"/>
              </p:cNvSpPr>
              <p:nvPr/>
            </p:nvSpPr>
            <p:spPr bwMode="auto">
              <a:xfrm>
                <a:off x="2848525" y="208946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2" name="Oval 245"/>
              <p:cNvSpPr>
                <a:spLocks noChangeArrowheads="1"/>
              </p:cNvSpPr>
              <p:nvPr/>
            </p:nvSpPr>
            <p:spPr bwMode="auto">
              <a:xfrm>
                <a:off x="2815190" y="204540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3" name="Oval 247"/>
              <p:cNvSpPr>
                <a:spLocks noChangeArrowheads="1"/>
              </p:cNvSpPr>
              <p:nvPr/>
            </p:nvSpPr>
            <p:spPr bwMode="auto">
              <a:xfrm>
                <a:off x="2802491" y="202158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4" name="Oval 248"/>
              <p:cNvSpPr>
                <a:spLocks noChangeArrowheads="1"/>
              </p:cNvSpPr>
              <p:nvPr/>
            </p:nvSpPr>
            <p:spPr bwMode="auto">
              <a:xfrm>
                <a:off x="2789793" y="200134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5" name="Oval 249"/>
              <p:cNvSpPr>
                <a:spLocks noChangeArrowheads="1"/>
              </p:cNvSpPr>
              <p:nvPr/>
            </p:nvSpPr>
            <p:spPr bwMode="auto">
              <a:xfrm>
                <a:off x="2581849" y="195252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6" name="Oval 251"/>
              <p:cNvSpPr>
                <a:spLocks noChangeArrowheads="1"/>
              </p:cNvSpPr>
              <p:nvPr/>
            </p:nvSpPr>
            <p:spPr bwMode="auto">
              <a:xfrm>
                <a:off x="2734235" y="201563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7" name="Oval 253"/>
              <p:cNvSpPr>
                <a:spLocks noChangeArrowheads="1"/>
              </p:cNvSpPr>
              <p:nvPr/>
            </p:nvSpPr>
            <p:spPr bwMode="auto">
              <a:xfrm>
                <a:off x="2702488" y="199777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8" name="Oval 254"/>
              <p:cNvSpPr>
                <a:spLocks noChangeArrowheads="1"/>
              </p:cNvSpPr>
              <p:nvPr/>
            </p:nvSpPr>
            <p:spPr bwMode="auto">
              <a:xfrm>
                <a:off x="2726299" y="198824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59" name="Oval 256"/>
              <p:cNvSpPr>
                <a:spLocks noChangeArrowheads="1"/>
              </p:cNvSpPr>
              <p:nvPr/>
            </p:nvSpPr>
            <p:spPr bwMode="auto">
              <a:xfrm>
                <a:off x="2659630" y="196561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0" name="Oval 257"/>
              <p:cNvSpPr>
                <a:spLocks noChangeArrowheads="1"/>
              </p:cNvSpPr>
              <p:nvPr/>
            </p:nvSpPr>
            <p:spPr bwMode="auto">
              <a:xfrm>
                <a:off x="2646931" y="197276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1" name="Oval 264"/>
              <p:cNvSpPr>
                <a:spLocks noChangeArrowheads="1"/>
              </p:cNvSpPr>
              <p:nvPr/>
            </p:nvSpPr>
            <p:spPr bwMode="auto">
              <a:xfrm>
                <a:off x="2412003" y="181438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2" name="Oval 266"/>
              <p:cNvSpPr>
                <a:spLocks noChangeArrowheads="1"/>
              </p:cNvSpPr>
              <p:nvPr/>
            </p:nvSpPr>
            <p:spPr bwMode="auto">
              <a:xfrm>
                <a:off x="2307237" y="177628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3" name="Oval 271"/>
              <p:cNvSpPr>
                <a:spLocks noChangeArrowheads="1"/>
              </p:cNvSpPr>
              <p:nvPr/>
            </p:nvSpPr>
            <p:spPr bwMode="auto">
              <a:xfrm>
                <a:off x="2040562" y="163219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4" name="Oval 272"/>
              <p:cNvSpPr>
                <a:spLocks noChangeArrowheads="1"/>
              </p:cNvSpPr>
              <p:nvPr/>
            </p:nvSpPr>
            <p:spPr bwMode="auto">
              <a:xfrm>
                <a:off x="2024689" y="163219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5" name="Oval 273"/>
              <p:cNvSpPr>
                <a:spLocks noChangeArrowheads="1"/>
              </p:cNvSpPr>
              <p:nvPr/>
            </p:nvSpPr>
            <p:spPr bwMode="auto">
              <a:xfrm>
                <a:off x="2016752" y="163219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6" name="Oval 275"/>
              <p:cNvSpPr>
                <a:spLocks noChangeArrowheads="1"/>
              </p:cNvSpPr>
              <p:nvPr/>
            </p:nvSpPr>
            <p:spPr bwMode="auto">
              <a:xfrm>
                <a:off x="1945321" y="161195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7" name="Oval 276"/>
              <p:cNvSpPr>
                <a:spLocks noChangeArrowheads="1"/>
              </p:cNvSpPr>
              <p:nvPr/>
            </p:nvSpPr>
            <p:spPr bwMode="auto">
              <a:xfrm>
                <a:off x="1910399" y="15917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8" name="Oval 277"/>
              <p:cNvSpPr>
                <a:spLocks noChangeArrowheads="1"/>
              </p:cNvSpPr>
              <p:nvPr/>
            </p:nvSpPr>
            <p:spPr bwMode="auto">
              <a:xfrm>
                <a:off x="1894526" y="15917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69" name="Oval 278"/>
              <p:cNvSpPr>
                <a:spLocks noChangeArrowheads="1"/>
              </p:cNvSpPr>
              <p:nvPr/>
            </p:nvSpPr>
            <p:spPr bwMode="auto">
              <a:xfrm>
                <a:off x="1894526" y="157623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0" name="Oval 279"/>
              <p:cNvSpPr>
                <a:spLocks noChangeArrowheads="1"/>
              </p:cNvSpPr>
              <p:nvPr/>
            </p:nvSpPr>
            <p:spPr bwMode="auto">
              <a:xfrm>
                <a:off x="1878652" y="157623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1" name="Oval 280"/>
              <p:cNvSpPr>
                <a:spLocks noChangeArrowheads="1"/>
              </p:cNvSpPr>
              <p:nvPr/>
            </p:nvSpPr>
            <p:spPr bwMode="auto">
              <a:xfrm>
                <a:off x="1859604" y="157623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2" name="Oval 281"/>
              <p:cNvSpPr>
                <a:spLocks noChangeArrowheads="1"/>
              </p:cNvSpPr>
              <p:nvPr/>
            </p:nvSpPr>
            <p:spPr bwMode="auto">
              <a:xfrm>
                <a:off x="1843731" y="157623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3" name="Oval 282"/>
              <p:cNvSpPr>
                <a:spLocks noChangeArrowheads="1"/>
              </p:cNvSpPr>
              <p:nvPr/>
            </p:nvSpPr>
            <p:spPr bwMode="auto">
              <a:xfrm>
                <a:off x="1827857" y="157623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4" name="Oval 283"/>
              <p:cNvSpPr>
                <a:spLocks noChangeArrowheads="1"/>
              </p:cNvSpPr>
              <p:nvPr/>
            </p:nvSpPr>
            <p:spPr bwMode="auto">
              <a:xfrm>
                <a:off x="1796110" y="157623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5" name="Oval 284"/>
              <p:cNvSpPr>
                <a:spLocks noChangeArrowheads="1"/>
              </p:cNvSpPr>
              <p:nvPr/>
            </p:nvSpPr>
            <p:spPr bwMode="auto">
              <a:xfrm>
                <a:off x="1956433" y="158218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6" name="Oval 285"/>
              <p:cNvSpPr>
                <a:spLocks noChangeArrowheads="1"/>
              </p:cNvSpPr>
              <p:nvPr/>
            </p:nvSpPr>
            <p:spPr bwMode="auto">
              <a:xfrm>
                <a:off x="1967544" y="158218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7" name="Oval 286"/>
              <p:cNvSpPr>
                <a:spLocks noChangeArrowheads="1"/>
              </p:cNvSpPr>
              <p:nvPr/>
            </p:nvSpPr>
            <p:spPr bwMode="auto">
              <a:xfrm>
                <a:off x="1932622" y="158218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8" name="Oval 287"/>
              <p:cNvSpPr>
                <a:spLocks noChangeArrowheads="1"/>
              </p:cNvSpPr>
              <p:nvPr/>
            </p:nvSpPr>
            <p:spPr bwMode="auto">
              <a:xfrm>
                <a:off x="1870716" y="158218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79" name="Oval 288"/>
              <p:cNvSpPr>
                <a:spLocks noChangeArrowheads="1"/>
              </p:cNvSpPr>
              <p:nvPr/>
            </p:nvSpPr>
            <p:spPr bwMode="auto">
              <a:xfrm>
                <a:off x="1764363" y="155836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0" name="Oval 290"/>
              <p:cNvSpPr>
                <a:spLocks noChangeArrowheads="1"/>
              </p:cNvSpPr>
              <p:nvPr/>
            </p:nvSpPr>
            <p:spPr bwMode="auto">
              <a:xfrm>
                <a:off x="3012022" y="212518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1" name="Oval 291"/>
              <p:cNvSpPr>
                <a:spLocks noChangeArrowheads="1"/>
              </p:cNvSpPr>
              <p:nvPr/>
            </p:nvSpPr>
            <p:spPr bwMode="auto">
              <a:xfrm>
                <a:off x="2953290" y="212518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2" name="Oval 297"/>
              <p:cNvSpPr>
                <a:spLocks noChangeArrowheads="1"/>
              </p:cNvSpPr>
              <p:nvPr/>
            </p:nvSpPr>
            <p:spPr bwMode="auto">
              <a:xfrm>
                <a:off x="2489783" y="183225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3" name="Oval 298"/>
              <p:cNvSpPr>
                <a:spLocks noChangeArrowheads="1"/>
              </p:cNvSpPr>
              <p:nvPr/>
            </p:nvSpPr>
            <p:spPr bwMode="auto">
              <a:xfrm>
                <a:off x="2391367" y="180843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4" name="Oval 300"/>
              <p:cNvSpPr>
                <a:spLocks noChangeArrowheads="1"/>
              </p:cNvSpPr>
              <p:nvPr/>
            </p:nvSpPr>
            <p:spPr bwMode="auto">
              <a:xfrm>
                <a:off x="2540578" y="1876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5" name="Oval 301"/>
              <p:cNvSpPr>
                <a:spLocks noChangeArrowheads="1"/>
              </p:cNvSpPr>
              <p:nvPr/>
            </p:nvSpPr>
            <p:spPr bwMode="auto">
              <a:xfrm>
                <a:off x="2532642" y="185487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6" name="Oval 302"/>
              <p:cNvSpPr>
                <a:spLocks noChangeArrowheads="1"/>
              </p:cNvSpPr>
              <p:nvPr/>
            </p:nvSpPr>
            <p:spPr bwMode="auto">
              <a:xfrm>
                <a:off x="2519943" y="184415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7" name="Oval 303"/>
              <p:cNvSpPr>
                <a:spLocks noChangeArrowheads="1"/>
              </p:cNvSpPr>
              <p:nvPr/>
            </p:nvSpPr>
            <p:spPr bwMode="auto">
              <a:xfrm>
                <a:off x="2519943" y="183225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8" name="Oval 304"/>
              <p:cNvSpPr>
                <a:spLocks noChangeArrowheads="1"/>
              </p:cNvSpPr>
              <p:nvPr/>
            </p:nvSpPr>
            <p:spPr bwMode="auto">
              <a:xfrm>
                <a:off x="2505657" y="183225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89" name="Oval 305"/>
              <p:cNvSpPr>
                <a:spLocks noChangeArrowheads="1"/>
              </p:cNvSpPr>
              <p:nvPr/>
            </p:nvSpPr>
            <p:spPr bwMode="auto">
              <a:xfrm>
                <a:off x="2477084" y="183225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0" name="Oval 307"/>
              <p:cNvSpPr>
                <a:spLocks noChangeArrowheads="1"/>
              </p:cNvSpPr>
              <p:nvPr/>
            </p:nvSpPr>
            <p:spPr bwMode="auto">
              <a:xfrm>
                <a:off x="2445337" y="181438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1" name="Oval 308"/>
              <p:cNvSpPr>
                <a:spLocks noChangeArrowheads="1"/>
              </p:cNvSpPr>
              <p:nvPr/>
            </p:nvSpPr>
            <p:spPr bwMode="auto">
              <a:xfrm>
                <a:off x="2437400" y="181438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2" name="Oval 309"/>
              <p:cNvSpPr>
                <a:spLocks noChangeArrowheads="1"/>
              </p:cNvSpPr>
              <p:nvPr/>
            </p:nvSpPr>
            <p:spPr bwMode="auto">
              <a:xfrm>
                <a:off x="2415177" y="180843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3" name="Oval 310"/>
              <p:cNvSpPr>
                <a:spLocks noChangeArrowheads="1"/>
              </p:cNvSpPr>
              <p:nvPr/>
            </p:nvSpPr>
            <p:spPr bwMode="auto">
              <a:xfrm>
                <a:off x="2402479" y="180843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4" name="Oval 311"/>
              <p:cNvSpPr>
                <a:spLocks noChangeArrowheads="1"/>
              </p:cNvSpPr>
              <p:nvPr/>
            </p:nvSpPr>
            <p:spPr bwMode="auto">
              <a:xfrm>
                <a:off x="2383430" y="179890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5" name="Oval 312"/>
              <p:cNvSpPr>
                <a:spLocks noChangeArrowheads="1"/>
              </p:cNvSpPr>
              <p:nvPr/>
            </p:nvSpPr>
            <p:spPr bwMode="auto">
              <a:xfrm>
                <a:off x="2367557" y="179890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6" name="Oval 313"/>
              <p:cNvSpPr>
                <a:spLocks noChangeArrowheads="1"/>
              </p:cNvSpPr>
              <p:nvPr/>
            </p:nvSpPr>
            <p:spPr bwMode="auto">
              <a:xfrm>
                <a:off x="2356445" y="179890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7" name="Oval 314"/>
              <p:cNvSpPr>
                <a:spLocks noChangeArrowheads="1"/>
              </p:cNvSpPr>
              <p:nvPr/>
            </p:nvSpPr>
            <p:spPr bwMode="auto">
              <a:xfrm>
                <a:off x="2335810" y="177866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8" name="Oval 315"/>
              <p:cNvSpPr>
                <a:spLocks noChangeArrowheads="1"/>
              </p:cNvSpPr>
              <p:nvPr/>
            </p:nvSpPr>
            <p:spPr bwMode="auto">
              <a:xfrm>
                <a:off x="2316762" y="176675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399" name="Oval 316"/>
              <p:cNvSpPr>
                <a:spLocks noChangeArrowheads="1"/>
              </p:cNvSpPr>
              <p:nvPr/>
            </p:nvSpPr>
            <p:spPr bwMode="auto">
              <a:xfrm>
                <a:off x="2532642" y="18703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0" name="Oval 317"/>
              <p:cNvSpPr>
                <a:spLocks noChangeArrowheads="1"/>
              </p:cNvSpPr>
              <p:nvPr/>
            </p:nvSpPr>
            <p:spPr bwMode="auto">
              <a:xfrm>
                <a:off x="2224695" y="172388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1" name="Oval 318"/>
              <p:cNvSpPr>
                <a:spLocks noChangeArrowheads="1"/>
              </p:cNvSpPr>
              <p:nvPr/>
            </p:nvSpPr>
            <p:spPr bwMode="auto">
              <a:xfrm>
                <a:off x="2126279" y="170007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2" name="Oval 319"/>
              <p:cNvSpPr>
                <a:spLocks noChangeArrowheads="1"/>
              </p:cNvSpPr>
              <p:nvPr/>
            </p:nvSpPr>
            <p:spPr bwMode="auto">
              <a:xfrm>
                <a:off x="2302475" y="176794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3" name="Oval 320"/>
              <p:cNvSpPr>
                <a:spLocks noChangeArrowheads="1"/>
              </p:cNvSpPr>
              <p:nvPr/>
            </p:nvSpPr>
            <p:spPr bwMode="auto">
              <a:xfrm>
                <a:off x="2275490" y="176794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4" name="Oval 321"/>
              <p:cNvSpPr>
                <a:spLocks noChangeArrowheads="1"/>
              </p:cNvSpPr>
              <p:nvPr/>
            </p:nvSpPr>
            <p:spPr bwMode="auto">
              <a:xfrm>
                <a:off x="2267554" y="174651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5" name="Oval 322"/>
              <p:cNvSpPr>
                <a:spLocks noChangeArrowheads="1"/>
              </p:cNvSpPr>
              <p:nvPr/>
            </p:nvSpPr>
            <p:spPr bwMode="auto">
              <a:xfrm>
                <a:off x="2254855" y="17357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6" name="Oval 323"/>
              <p:cNvSpPr>
                <a:spLocks noChangeArrowheads="1"/>
              </p:cNvSpPr>
              <p:nvPr/>
            </p:nvSpPr>
            <p:spPr bwMode="auto">
              <a:xfrm>
                <a:off x="2254855" y="172388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7" name="Oval 324"/>
              <p:cNvSpPr>
                <a:spLocks noChangeArrowheads="1"/>
              </p:cNvSpPr>
              <p:nvPr/>
            </p:nvSpPr>
            <p:spPr bwMode="auto">
              <a:xfrm>
                <a:off x="2240569" y="172388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8" name="Oval 325"/>
              <p:cNvSpPr>
                <a:spLocks noChangeArrowheads="1"/>
              </p:cNvSpPr>
              <p:nvPr/>
            </p:nvSpPr>
            <p:spPr bwMode="auto">
              <a:xfrm>
                <a:off x="2211996" y="172388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09" name="Oval 326"/>
              <p:cNvSpPr>
                <a:spLocks noChangeArrowheads="1"/>
              </p:cNvSpPr>
              <p:nvPr/>
            </p:nvSpPr>
            <p:spPr bwMode="auto">
              <a:xfrm>
                <a:off x="2200885" y="172388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0" name="Oval 327"/>
              <p:cNvSpPr>
                <a:spLocks noChangeArrowheads="1"/>
              </p:cNvSpPr>
              <p:nvPr/>
            </p:nvSpPr>
            <p:spPr bwMode="auto">
              <a:xfrm>
                <a:off x="2180249" y="170602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1" name="Oval 328"/>
              <p:cNvSpPr>
                <a:spLocks noChangeArrowheads="1"/>
              </p:cNvSpPr>
              <p:nvPr/>
            </p:nvSpPr>
            <p:spPr bwMode="auto">
              <a:xfrm>
                <a:off x="2172313" y="170602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2" name="Oval 329"/>
              <p:cNvSpPr>
                <a:spLocks noChangeArrowheads="1"/>
              </p:cNvSpPr>
              <p:nvPr/>
            </p:nvSpPr>
            <p:spPr bwMode="auto">
              <a:xfrm>
                <a:off x="2150090" y="170007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3" name="Oval 330"/>
              <p:cNvSpPr>
                <a:spLocks noChangeArrowheads="1"/>
              </p:cNvSpPr>
              <p:nvPr/>
            </p:nvSpPr>
            <p:spPr bwMode="auto">
              <a:xfrm>
                <a:off x="2137391" y="170007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4" name="Oval 331"/>
              <p:cNvSpPr>
                <a:spLocks noChangeArrowheads="1"/>
              </p:cNvSpPr>
              <p:nvPr/>
            </p:nvSpPr>
            <p:spPr bwMode="auto">
              <a:xfrm>
                <a:off x="2118343" y="169054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5" name="Oval 332"/>
              <p:cNvSpPr>
                <a:spLocks noChangeArrowheads="1"/>
              </p:cNvSpPr>
              <p:nvPr/>
            </p:nvSpPr>
            <p:spPr bwMode="auto">
              <a:xfrm>
                <a:off x="2102469" y="169054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6" name="Oval 333"/>
              <p:cNvSpPr>
                <a:spLocks noChangeArrowheads="1"/>
              </p:cNvSpPr>
              <p:nvPr/>
            </p:nvSpPr>
            <p:spPr bwMode="auto">
              <a:xfrm>
                <a:off x="2091358" y="169054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7" name="Oval 334"/>
              <p:cNvSpPr>
                <a:spLocks noChangeArrowheads="1"/>
              </p:cNvSpPr>
              <p:nvPr/>
            </p:nvSpPr>
            <p:spPr bwMode="auto">
              <a:xfrm>
                <a:off x="2070722" y="167030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8" name="Oval 335"/>
              <p:cNvSpPr>
                <a:spLocks noChangeArrowheads="1"/>
              </p:cNvSpPr>
              <p:nvPr/>
            </p:nvSpPr>
            <p:spPr bwMode="auto">
              <a:xfrm>
                <a:off x="2051674" y="167030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19" name="Oval 336"/>
              <p:cNvSpPr>
                <a:spLocks noChangeArrowheads="1"/>
              </p:cNvSpPr>
              <p:nvPr/>
            </p:nvSpPr>
            <p:spPr bwMode="auto">
              <a:xfrm>
                <a:off x="2267554" y="176199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0" name="Oval 338"/>
              <p:cNvSpPr>
                <a:spLocks noChangeArrowheads="1"/>
              </p:cNvSpPr>
              <p:nvPr/>
            </p:nvSpPr>
            <p:spPr bwMode="auto">
              <a:xfrm>
                <a:off x="3491402" y="225021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1" name="Oval 339"/>
              <p:cNvSpPr>
                <a:spLocks noChangeArrowheads="1"/>
              </p:cNvSpPr>
              <p:nvPr/>
            </p:nvSpPr>
            <p:spPr bwMode="auto">
              <a:xfrm>
                <a:off x="3392987" y="227998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2" name="Oval 340"/>
              <p:cNvSpPr>
                <a:spLocks noChangeArrowheads="1"/>
              </p:cNvSpPr>
              <p:nvPr/>
            </p:nvSpPr>
            <p:spPr bwMode="auto">
              <a:xfrm>
                <a:off x="4023166" y="232166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3" name="Oval 341"/>
              <p:cNvSpPr>
                <a:spLocks noChangeArrowheads="1"/>
              </p:cNvSpPr>
              <p:nvPr/>
            </p:nvSpPr>
            <p:spPr bwMode="auto">
              <a:xfrm>
                <a:off x="3988244" y="232166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4" name="Oval 342"/>
              <p:cNvSpPr>
                <a:spLocks noChangeArrowheads="1"/>
              </p:cNvSpPr>
              <p:nvPr/>
            </p:nvSpPr>
            <p:spPr bwMode="auto">
              <a:xfrm>
                <a:off x="3975545" y="233000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5" name="Oval 343"/>
              <p:cNvSpPr>
                <a:spLocks noChangeArrowheads="1"/>
              </p:cNvSpPr>
              <p:nvPr/>
            </p:nvSpPr>
            <p:spPr bwMode="auto">
              <a:xfrm>
                <a:off x="3951735" y="232047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6" name="Oval 344"/>
              <p:cNvSpPr>
                <a:spLocks noChangeArrowheads="1"/>
              </p:cNvSpPr>
              <p:nvPr/>
            </p:nvSpPr>
            <p:spPr bwMode="auto">
              <a:xfrm>
                <a:off x="3921575" y="231809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7" name="Oval 345"/>
              <p:cNvSpPr>
                <a:spLocks noChangeArrowheads="1"/>
              </p:cNvSpPr>
              <p:nvPr/>
            </p:nvSpPr>
            <p:spPr bwMode="auto">
              <a:xfrm>
                <a:off x="3846969" y="231809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8" name="Oval 346"/>
              <p:cNvSpPr>
                <a:spLocks noChangeArrowheads="1"/>
              </p:cNvSpPr>
              <p:nvPr/>
            </p:nvSpPr>
            <p:spPr bwMode="auto">
              <a:xfrm>
                <a:off x="3827921" y="23157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29" name="Oval 347"/>
              <p:cNvSpPr>
                <a:spLocks noChangeArrowheads="1"/>
              </p:cNvSpPr>
              <p:nvPr/>
            </p:nvSpPr>
            <p:spPr bwMode="auto">
              <a:xfrm>
                <a:off x="3788237" y="231332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0" name="Oval 348"/>
              <p:cNvSpPr>
                <a:spLocks noChangeArrowheads="1"/>
              </p:cNvSpPr>
              <p:nvPr/>
            </p:nvSpPr>
            <p:spPr bwMode="auto">
              <a:xfrm>
                <a:off x="3770776" y="231332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1" name="Oval 350"/>
              <p:cNvSpPr>
                <a:spLocks noChangeArrowheads="1"/>
              </p:cNvSpPr>
              <p:nvPr/>
            </p:nvSpPr>
            <p:spPr bwMode="auto">
              <a:xfrm>
                <a:off x="3761252" y="230737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2" name="Oval 351"/>
              <p:cNvSpPr>
                <a:spLocks noChangeArrowheads="1"/>
              </p:cNvSpPr>
              <p:nvPr/>
            </p:nvSpPr>
            <p:spPr bwMode="auto">
              <a:xfrm>
                <a:off x="3697758" y="230737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3" name="Oval 352"/>
              <p:cNvSpPr>
                <a:spLocks noChangeArrowheads="1"/>
              </p:cNvSpPr>
              <p:nvPr/>
            </p:nvSpPr>
            <p:spPr bwMode="auto">
              <a:xfrm>
                <a:off x="3658074" y="229308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4" name="Oval 354"/>
              <p:cNvSpPr>
                <a:spLocks noChangeArrowheads="1"/>
              </p:cNvSpPr>
              <p:nvPr/>
            </p:nvSpPr>
            <p:spPr bwMode="auto">
              <a:xfrm>
                <a:off x="3567595" y="227641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5" name="Oval 355"/>
              <p:cNvSpPr>
                <a:spLocks noChangeArrowheads="1"/>
              </p:cNvSpPr>
              <p:nvPr/>
            </p:nvSpPr>
            <p:spPr bwMode="auto">
              <a:xfrm>
                <a:off x="3567595" y="22787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6" name="Oval 356"/>
              <p:cNvSpPr>
                <a:spLocks noChangeArrowheads="1"/>
              </p:cNvSpPr>
              <p:nvPr/>
            </p:nvSpPr>
            <p:spPr bwMode="auto">
              <a:xfrm>
                <a:off x="3800936" y="232523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7" name="Oval 357"/>
              <p:cNvSpPr>
                <a:spLocks noChangeArrowheads="1"/>
              </p:cNvSpPr>
              <p:nvPr/>
            </p:nvSpPr>
            <p:spPr bwMode="auto">
              <a:xfrm>
                <a:off x="3761252" y="232166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8" name="Oval 358"/>
              <p:cNvSpPr>
                <a:spLocks noChangeArrowheads="1"/>
              </p:cNvSpPr>
              <p:nvPr/>
            </p:nvSpPr>
            <p:spPr bwMode="auto">
              <a:xfrm>
                <a:off x="3675535" y="231213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39" name="Oval 359"/>
              <p:cNvSpPr>
                <a:spLocks noChangeArrowheads="1"/>
              </p:cNvSpPr>
              <p:nvPr/>
            </p:nvSpPr>
            <p:spPr bwMode="auto">
              <a:xfrm>
                <a:off x="3659662" y="231213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0" name="Oval 360"/>
              <p:cNvSpPr>
                <a:spLocks noChangeArrowheads="1"/>
              </p:cNvSpPr>
              <p:nvPr/>
            </p:nvSpPr>
            <p:spPr bwMode="auto">
              <a:xfrm>
                <a:off x="3648550" y="231213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1" name="Oval 361"/>
              <p:cNvSpPr>
                <a:spLocks noChangeArrowheads="1"/>
              </p:cNvSpPr>
              <p:nvPr/>
            </p:nvSpPr>
            <p:spPr bwMode="auto">
              <a:xfrm>
                <a:off x="3635852" y="228832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2" name="Oval 362"/>
              <p:cNvSpPr>
                <a:spLocks noChangeArrowheads="1"/>
              </p:cNvSpPr>
              <p:nvPr/>
            </p:nvSpPr>
            <p:spPr bwMode="auto">
              <a:xfrm>
                <a:off x="3624740" y="228832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3" name="Oval 363"/>
              <p:cNvSpPr>
                <a:spLocks noChangeArrowheads="1"/>
              </p:cNvSpPr>
              <p:nvPr/>
            </p:nvSpPr>
            <p:spPr bwMode="auto">
              <a:xfrm>
                <a:off x="3608867" y="228832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4" name="Oval 364"/>
              <p:cNvSpPr>
                <a:spLocks noChangeArrowheads="1"/>
              </p:cNvSpPr>
              <p:nvPr/>
            </p:nvSpPr>
            <p:spPr bwMode="auto">
              <a:xfrm>
                <a:off x="3592993" y="228832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5" name="Oval 365"/>
              <p:cNvSpPr>
                <a:spLocks noChangeArrowheads="1"/>
              </p:cNvSpPr>
              <p:nvPr/>
            </p:nvSpPr>
            <p:spPr bwMode="auto">
              <a:xfrm>
                <a:off x="3569183" y="228236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6" name="Oval 366"/>
              <p:cNvSpPr>
                <a:spLocks noChangeArrowheads="1"/>
              </p:cNvSpPr>
              <p:nvPr/>
            </p:nvSpPr>
            <p:spPr bwMode="auto">
              <a:xfrm>
                <a:off x="3500927" y="227998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7" name="Oval 368"/>
              <p:cNvSpPr>
                <a:spLocks noChangeArrowheads="1"/>
              </p:cNvSpPr>
              <p:nvPr/>
            </p:nvSpPr>
            <p:spPr bwMode="auto">
              <a:xfrm>
                <a:off x="3521562" y="228594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8" name="Oval 369"/>
              <p:cNvSpPr>
                <a:spLocks noChangeArrowheads="1"/>
              </p:cNvSpPr>
              <p:nvPr/>
            </p:nvSpPr>
            <p:spPr bwMode="auto">
              <a:xfrm>
                <a:off x="3521562" y="22740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49" name="Oval 370"/>
              <p:cNvSpPr>
                <a:spLocks noChangeArrowheads="1"/>
              </p:cNvSpPr>
              <p:nvPr/>
            </p:nvSpPr>
            <p:spPr bwMode="auto">
              <a:xfrm>
                <a:off x="3507276" y="22740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0" name="Oval 371"/>
              <p:cNvSpPr>
                <a:spLocks noChangeArrowheads="1"/>
              </p:cNvSpPr>
              <p:nvPr/>
            </p:nvSpPr>
            <p:spPr bwMode="auto">
              <a:xfrm>
                <a:off x="3478704" y="225021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1" name="Oval 372"/>
              <p:cNvSpPr>
                <a:spLocks noChangeArrowheads="1"/>
              </p:cNvSpPr>
              <p:nvPr/>
            </p:nvSpPr>
            <p:spPr bwMode="auto">
              <a:xfrm>
                <a:off x="3435845" y="227641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2" name="Oval 373"/>
              <p:cNvSpPr>
                <a:spLocks noChangeArrowheads="1"/>
              </p:cNvSpPr>
              <p:nvPr/>
            </p:nvSpPr>
            <p:spPr bwMode="auto">
              <a:xfrm>
                <a:off x="3348541" y="226093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3" name="Oval 374"/>
              <p:cNvSpPr>
                <a:spLocks noChangeArrowheads="1"/>
              </p:cNvSpPr>
              <p:nvPr/>
            </p:nvSpPr>
            <p:spPr bwMode="auto">
              <a:xfrm>
                <a:off x="3308857" y="225140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4" name="Oval 375"/>
              <p:cNvSpPr>
                <a:spLocks noChangeArrowheads="1"/>
              </p:cNvSpPr>
              <p:nvPr/>
            </p:nvSpPr>
            <p:spPr bwMode="auto">
              <a:xfrm>
                <a:off x="3416797" y="227998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5" name="Oval 376"/>
              <p:cNvSpPr>
                <a:spLocks noChangeArrowheads="1"/>
              </p:cNvSpPr>
              <p:nvPr/>
            </p:nvSpPr>
            <p:spPr bwMode="auto">
              <a:xfrm>
                <a:off x="3404098" y="227998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6" name="Oval 377"/>
              <p:cNvSpPr>
                <a:spLocks noChangeArrowheads="1"/>
              </p:cNvSpPr>
              <p:nvPr/>
            </p:nvSpPr>
            <p:spPr bwMode="auto">
              <a:xfrm>
                <a:off x="3385050" y="227046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7" name="Oval 378"/>
              <p:cNvSpPr>
                <a:spLocks noChangeArrowheads="1"/>
              </p:cNvSpPr>
              <p:nvPr/>
            </p:nvSpPr>
            <p:spPr bwMode="auto">
              <a:xfrm>
                <a:off x="3369176" y="227046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8" name="Oval 379"/>
              <p:cNvSpPr>
                <a:spLocks noChangeArrowheads="1"/>
              </p:cNvSpPr>
              <p:nvPr/>
            </p:nvSpPr>
            <p:spPr bwMode="auto">
              <a:xfrm>
                <a:off x="3358065" y="227046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59" name="Oval 380"/>
              <p:cNvSpPr>
                <a:spLocks noChangeArrowheads="1"/>
              </p:cNvSpPr>
              <p:nvPr/>
            </p:nvSpPr>
            <p:spPr bwMode="auto">
              <a:xfrm>
                <a:off x="3337429" y="225021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0" name="Oval 381"/>
              <p:cNvSpPr>
                <a:spLocks noChangeArrowheads="1"/>
              </p:cNvSpPr>
              <p:nvPr/>
            </p:nvSpPr>
            <p:spPr bwMode="auto">
              <a:xfrm>
                <a:off x="3318381" y="225021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1" name="Oval 390"/>
              <p:cNvSpPr>
                <a:spLocks noChangeArrowheads="1"/>
              </p:cNvSpPr>
              <p:nvPr/>
            </p:nvSpPr>
            <p:spPr bwMode="auto">
              <a:xfrm>
                <a:off x="2751696" y="197871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2" name="Oval 391"/>
              <p:cNvSpPr>
                <a:spLocks noChangeArrowheads="1"/>
              </p:cNvSpPr>
              <p:nvPr/>
            </p:nvSpPr>
            <p:spPr bwMode="auto">
              <a:xfrm>
                <a:off x="2708838" y="196442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3" name="Oval 392"/>
              <p:cNvSpPr>
                <a:spLocks noChangeArrowheads="1"/>
              </p:cNvSpPr>
              <p:nvPr/>
            </p:nvSpPr>
            <p:spPr bwMode="auto">
              <a:xfrm>
                <a:off x="2602485" y="195966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4" name="Oval 393"/>
              <p:cNvSpPr>
                <a:spLocks noChangeArrowheads="1"/>
              </p:cNvSpPr>
              <p:nvPr/>
            </p:nvSpPr>
            <p:spPr bwMode="auto">
              <a:xfrm>
                <a:off x="2567563" y="193942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5" name="Oval 394"/>
              <p:cNvSpPr>
                <a:spLocks noChangeArrowheads="1"/>
              </p:cNvSpPr>
              <p:nvPr/>
            </p:nvSpPr>
            <p:spPr bwMode="auto">
              <a:xfrm>
                <a:off x="2550102" y="192989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6" name="Oval 395"/>
              <p:cNvSpPr>
                <a:spLocks noChangeArrowheads="1"/>
              </p:cNvSpPr>
              <p:nvPr/>
            </p:nvSpPr>
            <p:spPr bwMode="auto">
              <a:xfrm>
                <a:off x="2551690" y="192394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7" name="Oval 396"/>
              <p:cNvSpPr>
                <a:spLocks noChangeArrowheads="1"/>
              </p:cNvSpPr>
              <p:nvPr/>
            </p:nvSpPr>
            <p:spPr bwMode="auto">
              <a:xfrm>
                <a:off x="2534229" y="191441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8" name="Oval 400"/>
              <p:cNvSpPr>
                <a:spLocks noChangeArrowheads="1"/>
              </p:cNvSpPr>
              <p:nvPr/>
            </p:nvSpPr>
            <p:spPr bwMode="auto">
              <a:xfrm>
                <a:off x="2540578" y="188583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69" name="Oval 405"/>
              <p:cNvSpPr>
                <a:spLocks noChangeArrowheads="1"/>
              </p:cNvSpPr>
              <p:nvPr/>
            </p:nvSpPr>
            <p:spPr bwMode="auto">
              <a:xfrm>
                <a:off x="2508831" y="186797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0" name="Oval 407"/>
              <p:cNvSpPr>
                <a:spLocks noChangeArrowheads="1"/>
              </p:cNvSpPr>
              <p:nvPr/>
            </p:nvSpPr>
            <p:spPr bwMode="auto">
              <a:xfrm>
                <a:off x="3718394" y="229665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1" name="Oval 408"/>
              <p:cNvSpPr>
                <a:spLocks noChangeArrowheads="1"/>
              </p:cNvSpPr>
              <p:nvPr/>
            </p:nvSpPr>
            <p:spPr bwMode="auto">
              <a:xfrm>
                <a:off x="3707282" y="229665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2" name="Oval 409"/>
              <p:cNvSpPr>
                <a:spLocks noChangeArrowheads="1"/>
              </p:cNvSpPr>
              <p:nvPr/>
            </p:nvSpPr>
            <p:spPr bwMode="auto">
              <a:xfrm>
                <a:off x="3694584" y="229665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3" name="Oval 412"/>
              <p:cNvSpPr>
                <a:spLocks noChangeArrowheads="1"/>
              </p:cNvSpPr>
              <p:nvPr/>
            </p:nvSpPr>
            <p:spPr bwMode="auto">
              <a:xfrm>
                <a:off x="3204092" y="221211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4" name="Oval 413"/>
              <p:cNvSpPr>
                <a:spLocks noChangeArrowheads="1"/>
              </p:cNvSpPr>
              <p:nvPr/>
            </p:nvSpPr>
            <p:spPr bwMode="auto">
              <a:xfrm>
                <a:off x="3177107" y="220258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5" name="Oval 414"/>
              <p:cNvSpPr>
                <a:spLocks noChangeArrowheads="1"/>
              </p:cNvSpPr>
              <p:nvPr/>
            </p:nvSpPr>
            <p:spPr bwMode="auto">
              <a:xfrm>
                <a:off x="3178694" y="219305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6" name="Oval 428"/>
              <p:cNvSpPr>
                <a:spLocks noChangeArrowheads="1"/>
              </p:cNvSpPr>
              <p:nvPr/>
            </p:nvSpPr>
            <p:spPr bwMode="auto">
              <a:xfrm>
                <a:off x="3223140" y="221806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7" name="Oval 433"/>
              <p:cNvSpPr>
                <a:spLocks noChangeArrowheads="1"/>
              </p:cNvSpPr>
              <p:nvPr/>
            </p:nvSpPr>
            <p:spPr bwMode="auto">
              <a:xfrm>
                <a:off x="2837413" y="206326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8" name="Oval 434"/>
              <p:cNvSpPr>
                <a:spLocks noChangeArrowheads="1"/>
              </p:cNvSpPr>
              <p:nvPr/>
            </p:nvSpPr>
            <p:spPr bwMode="auto">
              <a:xfrm>
                <a:off x="2819952" y="203587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79" name="Oval 437"/>
              <p:cNvSpPr>
                <a:spLocks noChangeArrowheads="1"/>
              </p:cNvSpPr>
              <p:nvPr/>
            </p:nvSpPr>
            <p:spPr bwMode="auto">
              <a:xfrm>
                <a:off x="2842175" y="207755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0" name="Oval 443"/>
              <p:cNvSpPr>
                <a:spLocks noChangeArrowheads="1"/>
              </p:cNvSpPr>
              <p:nvPr/>
            </p:nvSpPr>
            <p:spPr bwMode="auto">
              <a:xfrm>
                <a:off x="2738997" y="197633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1" name="Oval 445"/>
              <p:cNvSpPr>
                <a:spLocks noChangeArrowheads="1"/>
              </p:cNvSpPr>
              <p:nvPr/>
            </p:nvSpPr>
            <p:spPr bwMode="auto">
              <a:xfrm>
                <a:off x="2638994" y="195966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2" name="Oval 446"/>
              <p:cNvSpPr>
                <a:spLocks noChangeArrowheads="1"/>
              </p:cNvSpPr>
              <p:nvPr/>
            </p:nvSpPr>
            <p:spPr bwMode="auto">
              <a:xfrm>
                <a:off x="2615184" y="196204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3" name="Oval 447"/>
              <p:cNvSpPr>
                <a:spLocks noChangeArrowheads="1"/>
              </p:cNvSpPr>
              <p:nvPr/>
            </p:nvSpPr>
            <p:spPr bwMode="auto">
              <a:xfrm>
                <a:off x="2796142" y="199419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4" name="Oval 448"/>
              <p:cNvSpPr>
                <a:spLocks noChangeArrowheads="1"/>
              </p:cNvSpPr>
              <p:nvPr/>
            </p:nvSpPr>
            <p:spPr bwMode="auto">
              <a:xfrm>
                <a:off x="3027896" y="212280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5" name="Oval 560"/>
              <p:cNvSpPr>
                <a:spLocks noChangeArrowheads="1"/>
              </p:cNvSpPr>
              <p:nvPr/>
            </p:nvSpPr>
            <p:spPr bwMode="auto">
              <a:xfrm>
                <a:off x="4251744" y="244788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6" name="Oval 561"/>
              <p:cNvSpPr>
                <a:spLocks noChangeArrowheads="1"/>
              </p:cNvSpPr>
              <p:nvPr/>
            </p:nvSpPr>
            <p:spPr bwMode="auto">
              <a:xfrm>
                <a:off x="4193012" y="245027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7" name="Oval 562"/>
              <p:cNvSpPr>
                <a:spLocks noChangeArrowheads="1"/>
              </p:cNvSpPr>
              <p:nvPr/>
            </p:nvSpPr>
            <p:spPr bwMode="auto">
              <a:xfrm>
                <a:off x="4293015" y="259554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8" name="Oval 563"/>
              <p:cNvSpPr>
                <a:spLocks noChangeArrowheads="1"/>
              </p:cNvSpPr>
              <p:nvPr/>
            </p:nvSpPr>
            <p:spPr bwMode="auto">
              <a:xfrm>
                <a:off x="4275555" y="259792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89" name="Oval 564"/>
              <p:cNvSpPr>
                <a:spLocks noChangeArrowheads="1"/>
              </p:cNvSpPr>
              <p:nvPr/>
            </p:nvSpPr>
            <p:spPr bwMode="auto">
              <a:xfrm>
                <a:off x="4473974" y="275987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90" name="Oval 565"/>
              <p:cNvSpPr>
                <a:spLocks noChangeArrowheads="1"/>
              </p:cNvSpPr>
              <p:nvPr/>
            </p:nvSpPr>
            <p:spPr bwMode="auto">
              <a:xfrm>
                <a:off x="4718426" y="27622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91" name="Oval 566"/>
              <p:cNvSpPr>
                <a:spLocks noChangeArrowheads="1"/>
              </p:cNvSpPr>
              <p:nvPr/>
            </p:nvSpPr>
            <p:spPr bwMode="auto">
              <a:xfrm>
                <a:off x="4737474" y="276701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92" name="Oval 567"/>
              <p:cNvSpPr>
                <a:spLocks noChangeArrowheads="1"/>
              </p:cNvSpPr>
              <p:nvPr/>
            </p:nvSpPr>
            <p:spPr bwMode="auto">
              <a:xfrm>
                <a:off x="5073993" y="27622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93" name="Oval 568"/>
              <p:cNvSpPr>
                <a:spLocks noChangeArrowheads="1"/>
              </p:cNvSpPr>
              <p:nvPr/>
            </p:nvSpPr>
            <p:spPr bwMode="auto">
              <a:xfrm>
                <a:off x="5134312" y="27622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94" name="Oval 569"/>
              <p:cNvSpPr>
                <a:spLocks noChangeArrowheads="1"/>
              </p:cNvSpPr>
              <p:nvPr/>
            </p:nvSpPr>
            <p:spPr bwMode="auto">
              <a:xfrm>
                <a:off x="5239078" y="27622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95" name="Oval 570"/>
              <p:cNvSpPr>
                <a:spLocks noChangeArrowheads="1"/>
              </p:cNvSpPr>
              <p:nvPr/>
            </p:nvSpPr>
            <p:spPr bwMode="auto">
              <a:xfrm>
                <a:off x="5343843" y="275987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96" name="Oval 571"/>
              <p:cNvSpPr>
                <a:spLocks noChangeArrowheads="1"/>
              </p:cNvSpPr>
              <p:nvPr/>
            </p:nvSpPr>
            <p:spPr bwMode="auto">
              <a:xfrm>
                <a:off x="5632741" y="299446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497" name="Oval 573"/>
              <p:cNvSpPr>
                <a:spLocks noChangeArrowheads="1"/>
              </p:cNvSpPr>
              <p:nvPr/>
            </p:nvSpPr>
            <p:spPr bwMode="auto">
              <a:xfrm>
                <a:off x="7618519" y="33409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9" name="Group 452"/>
            <p:cNvGrpSpPr>
              <a:grpSpLocks/>
            </p:cNvGrpSpPr>
            <p:nvPr/>
          </p:nvGrpSpPr>
          <p:grpSpPr bwMode="auto">
            <a:xfrm>
              <a:off x="1553245" y="1515016"/>
              <a:ext cx="2504902" cy="2231802"/>
              <a:chOff x="1553245" y="1515016"/>
              <a:chExt cx="2504902" cy="2231802"/>
            </a:xfrm>
          </p:grpSpPr>
          <p:sp>
            <p:nvSpPr>
              <p:cNvPr id="389499" name="Oval 77"/>
              <p:cNvSpPr>
                <a:spLocks noChangeArrowheads="1"/>
              </p:cNvSpPr>
              <p:nvPr/>
            </p:nvSpPr>
            <p:spPr bwMode="auto">
              <a:xfrm>
                <a:off x="2980275" y="1711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0" name="Oval 78"/>
              <p:cNvSpPr>
                <a:spLocks noChangeArrowheads="1"/>
              </p:cNvSpPr>
              <p:nvPr/>
            </p:nvSpPr>
            <p:spPr bwMode="auto">
              <a:xfrm>
                <a:off x="2892970" y="159122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1" name="Oval 111"/>
              <p:cNvSpPr>
                <a:spLocks noChangeArrowheads="1"/>
              </p:cNvSpPr>
              <p:nvPr/>
            </p:nvSpPr>
            <p:spPr bwMode="auto">
              <a:xfrm>
                <a:off x="3723156" y="19829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2" name="Oval 112"/>
              <p:cNvSpPr>
                <a:spLocks noChangeArrowheads="1"/>
              </p:cNvSpPr>
              <p:nvPr/>
            </p:nvSpPr>
            <p:spPr bwMode="auto">
              <a:xfrm>
                <a:off x="3640613" y="19829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3" name="Oval 113"/>
              <p:cNvSpPr>
                <a:spLocks noChangeArrowheads="1"/>
              </p:cNvSpPr>
              <p:nvPr/>
            </p:nvSpPr>
            <p:spPr bwMode="auto">
              <a:xfrm>
                <a:off x="3132661" y="171030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4" name="Oval 114"/>
              <p:cNvSpPr>
                <a:spLocks noChangeArrowheads="1"/>
              </p:cNvSpPr>
              <p:nvPr/>
            </p:nvSpPr>
            <p:spPr bwMode="auto">
              <a:xfrm>
                <a:off x="3458068" y="184962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5" name="Oval 116"/>
              <p:cNvSpPr>
                <a:spLocks noChangeArrowheads="1"/>
              </p:cNvSpPr>
              <p:nvPr/>
            </p:nvSpPr>
            <p:spPr bwMode="auto">
              <a:xfrm>
                <a:off x="3585056" y="19853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6" name="Oval 117"/>
              <p:cNvSpPr>
                <a:spLocks noChangeArrowheads="1"/>
              </p:cNvSpPr>
              <p:nvPr/>
            </p:nvSpPr>
            <p:spPr bwMode="auto">
              <a:xfrm>
                <a:off x="3569182" y="19853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7" name="Oval 118"/>
              <p:cNvSpPr>
                <a:spLocks noChangeArrowheads="1"/>
              </p:cNvSpPr>
              <p:nvPr/>
            </p:nvSpPr>
            <p:spPr bwMode="auto">
              <a:xfrm>
                <a:off x="3558071" y="19853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8" name="Oval 120"/>
              <p:cNvSpPr>
                <a:spLocks noChangeArrowheads="1"/>
              </p:cNvSpPr>
              <p:nvPr/>
            </p:nvSpPr>
            <p:spPr bwMode="auto">
              <a:xfrm>
                <a:off x="3950147" y="199014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09" name="Oval 121"/>
              <p:cNvSpPr>
                <a:spLocks noChangeArrowheads="1"/>
              </p:cNvSpPr>
              <p:nvPr/>
            </p:nvSpPr>
            <p:spPr bwMode="auto">
              <a:xfrm>
                <a:off x="3934273" y="199014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0" name="Oval 122"/>
              <p:cNvSpPr>
                <a:spLocks noChangeArrowheads="1"/>
              </p:cNvSpPr>
              <p:nvPr/>
            </p:nvSpPr>
            <p:spPr bwMode="auto">
              <a:xfrm>
                <a:off x="3296158" y="1711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1" name="Oval 123"/>
              <p:cNvSpPr>
                <a:spLocks noChangeArrowheads="1"/>
              </p:cNvSpPr>
              <p:nvPr/>
            </p:nvSpPr>
            <p:spPr bwMode="auto">
              <a:xfrm>
                <a:off x="3272348" y="170792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2" name="Oval 124"/>
              <p:cNvSpPr>
                <a:spLocks noChangeArrowheads="1"/>
              </p:cNvSpPr>
              <p:nvPr/>
            </p:nvSpPr>
            <p:spPr bwMode="auto">
              <a:xfrm>
                <a:off x="3245363" y="170792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3" name="Oval 125"/>
              <p:cNvSpPr>
                <a:spLocks noChangeArrowheads="1"/>
              </p:cNvSpPr>
              <p:nvPr/>
            </p:nvSpPr>
            <p:spPr bwMode="auto">
              <a:xfrm>
                <a:off x="3237426" y="17067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4" name="Oval 126"/>
              <p:cNvSpPr>
                <a:spLocks noChangeArrowheads="1"/>
              </p:cNvSpPr>
              <p:nvPr/>
            </p:nvSpPr>
            <p:spPr bwMode="auto">
              <a:xfrm>
                <a:off x="3224727" y="1711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5" name="Oval 127"/>
              <p:cNvSpPr>
                <a:spLocks noChangeArrowheads="1"/>
              </p:cNvSpPr>
              <p:nvPr/>
            </p:nvSpPr>
            <p:spPr bwMode="auto">
              <a:xfrm>
                <a:off x="3224727" y="170792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6" name="Oval 128"/>
              <p:cNvSpPr>
                <a:spLocks noChangeArrowheads="1"/>
              </p:cNvSpPr>
              <p:nvPr/>
            </p:nvSpPr>
            <p:spPr bwMode="auto">
              <a:xfrm>
                <a:off x="2996148" y="1711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7" name="Oval 129"/>
              <p:cNvSpPr>
                <a:spLocks noChangeArrowheads="1"/>
              </p:cNvSpPr>
              <p:nvPr/>
            </p:nvSpPr>
            <p:spPr bwMode="auto">
              <a:xfrm>
                <a:off x="2967576" y="1711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8" name="Oval 130"/>
              <p:cNvSpPr>
                <a:spLocks noChangeArrowheads="1"/>
              </p:cNvSpPr>
              <p:nvPr/>
            </p:nvSpPr>
            <p:spPr bwMode="auto">
              <a:xfrm>
                <a:off x="2956464" y="1711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19" name="Oval 131"/>
              <p:cNvSpPr>
                <a:spLocks noChangeArrowheads="1"/>
              </p:cNvSpPr>
              <p:nvPr/>
            </p:nvSpPr>
            <p:spPr bwMode="auto">
              <a:xfrm>
                <a:off x="2935829" y="169363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0" name="Oval 132"/>
              <p:cNvSpPr>
                <a:spLocks noChangeArrowheads="1"/>
              </p:cNvSpPr>
              <p:nvPr/>
            </p:nvSpPr>
            <p:spPr bwMode="auto">
              <a:xfrm>
                <a:off x="2931067" y="16579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1" name="Oval 133"/>
              <p:cNvSpPr>
                <a:spLocks noChangeArrowheads="1"/>
              </p:cNvSpPr>
              <p:nvPr/>
            </p:nvSpPr>
            <p:spPr bwMode="auto">
              <a:xfrm>
                <a:off x="2913606" y="158527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2" name="Oval 134"/>
              <p:cNvSpPr>
                <a:spLocks noChangeArrowheads="1"/>
              </p:cNvSpPr>
              <p:nvPr/>
            </p:nvSpPr>
            <p:spPr bwMode="auto">
              <a:xfrm>
                <a:off x="2900907" y="158527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3" name="Oval 135"/>
              <p:cNvSpPr>
                <a:spLocks noChangeArrowheads="1"/>
              </p:cNvSpPr>
              <p:nvPr/>
            </p:nvSpPr>
            <p:spPr bwMode="auto">
              <a:xfrm>
                <a:off x="2885034" y="158170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4" name="Oval 136"/>
              <p:cNvSpPr>
                <a:spLocks noChangeArrowheads="1"/>
              </p:cNvSpPr>
              <p:nvPr/>
            </p:nvSpPr>
            <p:spPr bwMode="auto">
              <a:xfrm>
                <a:off x="2869160" y="158170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5" name="Oval 137"/>
              <p:cNvSpPr>
                <a:spLocks noChangeArrowheads="1"/>
              </p:cNvSpPr>
              <p:nvPr/>
            </p:nvSpPr>
            <p:spPr bwMode="auto">
              <a:xfrm>
                <a:off x="2829476" y="158408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6" name="Oval 138"/>
              <p:cNvSpPr>
                <a:spLocks noChangeArrowheads="1"/>
              </p:cNvSpPr>
              <p:nvPr/>
            </p:nvSpPr>
            <p:spPr bwMode="auto">
              <a:xfrm>
                <a:off x="2626295" y="154835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7" name="Oval 139"/>
              <p:cNvSpPr>
                <a:spLocks noChangeArrowheads="1"/>
              </p:cNvSpPr>
              <p:nvPr/>
            </p:nvSpPr>
            <p:spPr bwMode="auto">
              <a:xfrm>
                <a:off x="2607247" y="154835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8" name="Oval 140"/>
              <p:cNvSpPr>
                <a:spLocks noChangeArrowheads="1"/>
              </p:cNvSpPr>
              <p:nvPr/>
            </p:nvSpPr>
            <p:spPr bwMode="auto">
              <a:xfrm>
                <a:off x="2543753" y="154835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29" name="Oval 141"/>
              <p:cNvSpPr>
                <a:spLocks noChangeArrowheads="1"/>
              </p:cNvSpPr>
              <p:nvPr/>
            </p:nvSpPr>
            <p:spPr bwMode="auto">
              <a:xfrm>
                <a:off x="2531054" y="1530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0" name="Oval 142"/>
              <p:cNvSpPr>
                <a:spLocks noChangeArrowheads="1"/>
              </p:cNvSpPr>
              <p:nvPr/>
            </p:nvSpPr>
            <p:spPr bwMode="auto">
              <a:xfrm>
                <a:off x="2445337" y="1530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1" name="Oval 145"/>
              <p:cNvSpPr>
                <a:spLocks noChangeArrowheads="1"/>
              </p:cNvSpPr>
              <p:nvPr/>
            </p:nvSpPr>
            <p:spPr bwMode="auto">
              <a:xfrm>
                <a:off x="2445337" y="152097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2" name="Oval 146"/>
              <p:cNvSpPr>
                <a:spLocks noChangeArrowheads="1"/>
              </p:cNvSpPr>
              <p:nvPr/>
            </p:nvSpPr>
            <p:spPr bwMode="auto">
              <a:xfrm>
                <a:off x="2405653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3" name="Oval 147"/>
              <p:cNvSpPr>
                <a:spLocks noChangeArrowheads="1"/>
              </p:cNvSpPr>
              <p:nvPr/>
            </p:nvSpPr>
            <p:spPr bwMode="auto">
              <a:xfrm>
                <a:off x="2378668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4" name="Oval 148"/>
              <p:cNvSpPr>
                <a:spLocks noChangeArrowheads="1"/>
              </p:cNvSpPr>
              <p:nvPr/>
            </p:nvSpPr>
            <p:spPr bwMode="auto">
              <a:xfrm>
                <a:off x="2354858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5" name="Oval 149"/>
              <p:cNvSpPr>
                <a:spLocks noChangeArrowheads="1"/>
              </p:cNvSpPr>
              <p:nvPr/>
            </p:nvSpPr>
            <p:spPr bwMode="auto">
              <a:xfrm>
                <a:off x="2327873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6" name="Oval 150"/>
              <p:cNvSpPr>
                <a:spLocks noChangeArrowheads="1"/>
              </p:cNvSpPr>
              <p:nvPr/>
            </p:nvSpPr>
            <p:spPr bwMode="auto">
              <a:xfrm>
                <a:off x="2311999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7" name="Oval 151"/>
              <p:cNvSpPr>
                <a:spLocks noChangeArrowheads="1"/>
              </p:cNvSpPr>
              <p:nvPr/>
            </p:nvSpPr>
            <p:spPr bwMode="auto">
              <a:xfrm>
                <a:off x="2304063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8" name="Oval 152"/>
              <p:cNvSpPr>
                <a:spLocks noChangeArrowheads="1"/>
              </p:cNvSpPr>
              <p:nvPr/>
            </p:nvSpPr>
            <p:spPr bwMode="auto">
              <a:xfrm>
                <a:off x="2229457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39" name="Oval 153"/>
              <p:cNvSpPr>
                <a:spLocks noChangeArrowheads="1"/>
              </p:cNvSpPr>
              <p:nvPr/>
            </p:nvSpPr>
            <p:spPr bwMode="auto">
              <a:xfrm>
                <a:off x="2232632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0" name="Oval 154"/>
              <p:cNvSpPr>
                <a:spLocks noChangeArrowheads="1"/>
              </p:cNvSpPr>
              <p:nvPr/>
            </p:nvSpPr>
            <p:spPr bwMode="auto">
              <a:xfrm>
                <a:off x="2197710" y="152097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1" name="Oval 155"/>
              <p:cNvSpPr>
                <a:spLocks noChangeArrowheads="1"/>
              </p:cNvSpPr>
              <p:nvPr/>
            </p:nvSpPr>
            <p:spPr bwMode="auto">
              <a:xfrm>
                <a:off x="2181837" y="152097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2" name="Oval 156"/>
              <p:cNvSpPr>
                <a:spLocks noChangeArrowheads="1"/>
              </p:cNvSpPr>
              <p:nvPr/>
            </p:nvSpPr>
            <p:spPr bwMode="auto">
              <a:xfrm>
                <a:off x="2181837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3" name="Oval 157"/>
              <p:cNvSpPr>
                <a:spLocks noChangeArrowheads="1"/>
              </p:cNvSpPr>
              <p:nvPr/>
            </p:nvSpPr>
            <p:spPr bwMode="auto">
              <a:xfrm>
                <a:off x="2165963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4" name="Oval 160"/>
              <p:cNvSpPr>
                <a:spLocks noChangeArrowheads="1"/>
              </p:cNvSpPr>
              <p:nvPr/>
            </p:nvSpPr>
            <p:spPr bwMode="auto">
              <a:xfrm>
                <a:off x="2021514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5" name="Oval 161"/>
              <p:cNvSpPr>
                <a:spLocks noChangeArrowheads="1"/>
              </p:cNvSpPr>
              <p:nvPr/>
            </p:nvSpPr>
            <p:spPr bwMode="auto">
              <a:xfrm>
                <a:off x="1989767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6" name="Oval 162"/>
              <p:cNvSpPr>
                <a:spLocks noChangeArrowheads="1"/>
              </p:cNvSpPr>
              <p:nvPr/>
            </p:nvSpPr>
            <p:spPr bwMode="auto">
              <a:xfrm>
                <a:off x="1904050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7" name="Oval 163"/>
              <p:cNvSpPr>
                <a:spLocks noChangeArrowheads="1"/>
              </p:cNvSpPr>
              <p:nvPr/>
            </p:nvSpPr>
            <p:spPr bwMode="auto">
              <a:xfrm>
                <a:off x="1915161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8" name="Oval 164"/>
              <p:cNvSpPr>
                <a:spLocks noChangeArrowheads="1"/>
              </p:cNvSpPr>
              <p:nvPr/>
            </p:nvSpPr>
            <p:spPr bwMode="auto">
              <a:xfrm>
                <a:off x="1880240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49" name="Oval 165"/>
              <p:cNvSpPr>
                <a:spLocks noChangeArrowheads="1"/>
              </p:cNvSpPr>
              <p:nvPr/>
            </p:nvSpPr>
            <p:spPr bwMode="auto">
              <a:xfrm>
                <a:off x="1865953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0" name="Oval 166"/>
              <p:cNvSpPr>
                <a:spLocks noChangeArrowheads="1"/>
              </p:cNvSpPr>
              <p:nvPr/>
            </p:nvSpPr>
            <p:spPr bwMode="auto">
              <a:xfrm>
                <a:off x="1837381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1" name="Oval 167"/>
              <p:cNvSpPr>
                <a:spLocks noChangeArrowheads="1"/>
              </p:cNvSpPr>
              <p:nvPr/>
            </p:nvSpPr>
            <p:spPr bwMode="auto">
              <a:xfrm>
                <a:off x="3237426" y="171149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2" name="Freeform 176"/>
              <p:cNvSpPr>
                <a:spLocks/>
              </p:cNvSpPr>
              <p:nvPr/>
            </p:nvSpPr>
            <p:spPr bwMode="auto">
              <a:xfrm>
                <a:off x="1553245" y="1571247"/>
                <a:ext cx="2500080" cy="2175571"/>
              </a:xfrm>
              <a:custGeom>
                <a:avLst/>
                <a:gdLst>
                  <a:gd name="T0" fmla="*/ 0 w 1575"/>
                  <a:gd name="T1" fmla="*/ 2147483647 h 1827"/>
                  <a:gd name="T2" fmla="*/ 2147483647 w 1575"/>
                  <a:gd name="T3" fmla="*/ 0 h 1827"/>
                  <a:gd name="T4" fmla="*/ 2147483647 w 1575"/>
                  <a:gd name="T5" fmla="*/ 2147483647 h 1827"/>
                  <a:gd name="T6" fmla="*/ 2147483647 w 1575"/>
                  <a:gd name="T7" fmla="*/ 2147483647 h 1827"/>
                  <a:gd name="T8" fmla="*/ 2147483647 w 1575"/>
                  <a:gd name="T9" fmla="*/ 2147483647 h 1827"/>
                  <a:gd name="T10" fmla="*/ 2147483647 w 1575"/>
                  <a:gd name="T11" fmla="*/ 2147483647 h 1827"/>
                  <a:gd name="T12" fmla="*/ 2147483647 w 1575"/>
                  <a:gd name="T13" fmla="*/ 2147483647 h 1827"/>
                  <a:gd name="T14" fmla="*/ 2147483647 w 1575"/>
                  <a:gd name="T15" fmla="*/ 2147483647 h 1827"/>
                  <a:gd name="T16" fmla="*/ 2147483647 w 1575"/>
                  <a:gd name="T17" fmla="*/ 2147483647 h 1827"/>
                  <a:gd name="T18" fmla="*/ 2147483647 w 1575"/>
                  <a:gd name="T19" fmla="*/ 2147483647 h 1827"/>
                  <a:gd name="T20" fmla="*/ 2147483647 w 1575"/>
                  <a:gd name="T21" fmla="*/ 2147483647 h 1827"/>
                  <a:gd name="T22" fmla="*/ 2147483647 w 1575"/>
                  <a:gd name="T23" fmla="*/ 2147483647 h 1827"/>
                  <a:gd name="T24" fmla="*/ 2147483647 w 1575"/>
                  <a:gd name="T25" fmla="*/ 2147483647 h 1827"/>
                  <a:gd name="T26" fmla="*/ 2147483647 w 1575"/>
                  <a:gd name="T27" fmla="*/ 2147483647 h 18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5"/>
                  <a:gd name="T43" fmla="*/ 0 h 1827"/>
                  <a:gd name="T44" fmla="*/ 1575 w 1575"/>
                  <a:gd name="T45" fmla="*/ 1827 h 18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5" h="1827">
                    <a:moveTo>
                      <a:pt x="0" y="12"/>
                    </a:moveTo>
                    <a:lnTo>
                      <a:pt x="675" y="0"/>
                    </a:lnTo>
                    <a:lnTo>
                      <a:pt x="678" y="27"/>
                    </a:lnTo>
                    <a:lnTo>
                      <a:pt x="822" y="30"/>
                    </a:lnTo>
                    <a:lnTo>
                      <a:pt x="825" y="69"/>
                    </a:lnTo>
                    <a:lnTo>
                      <a:pt x="921" y="66"/>
                    </a:lnTo>
                    <a:lnTo>
                      <a:pt x="918" y="159"/>
                    </a:lnTo>
                    <a:lnTo>
                      <a:pt x="1131" y="165"/>
                    </a:lnTo>
                    <a:lnTo>
                      <a:pt x="1134" y="276"/>
                    </a:lnTo>
                    <a:lnTo>
                      <a:pt x="1263" y="270"/>
                    </a:lnTo>
                    <a:lnTo>
                      <a:pt x="1275" y="399"/>
                    </a:lnTo>
                    <a:lnTo>
                      <a:pt x="1446" y="399"/>
                    </a:lnTo>
                    <a:lnTo>
                      <a:pt x="1575" y="393"/>
                    </a:lnTo>
                    <a:lnTo>
                      <a:pt x="1569" y="1827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9553" name="Oval 179"/>
              <p:cNvSpPr>
                <a:spLocks noChangeArrowheads="1"/>
              </p:cNvSpPr>
              <p:nvPr/>
            </p:nvSpPr>
            <p:spPr bwMode="auto">
              <a:xfrm>
                <a:off x="2442162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4" name="Oval 180"/>
              <p:cNvSpPr>
                <a:spLocks noChangeArrowheads="1"/>
              </p:cNvSpPr>
              <p:nvPr/>
            </p:nvSpPr>
            <p:spPr bwMode="auto">
              <a:xfrm>
                <a:off x="2418352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5" name="Oval 181"/>
              <p:cNvSpPr>
                <a:spLocks noChangeArrowheads="1"/>
              </p:cNvSpPr>
              <p:nvPr/>
            </p:nvSpPr>
            <p:spPr bwMode="auto">
              <a:xfrm>
                <a:off x="2391367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6" name="Oval 182"/>
              <p:cNvSpPr>
                <a:spLocks noChangeArrowheads="1"/>
              </p:cNvSpPr>
              <p:nvPr/>
            </p:nvSpPr>
            <p:spPr bwMode="auto">
              <a:xfrm>
                <a:off x="2375493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7" name="Oval 183"/>
              <p:cNvSpPr>
                <a:spLocks noChangeArrowheads="1"/>
              </p:cNvSpPr>
              <p:nvPr/>
            </p:nvSpPr>
            <p:spPr bwMode="auto">
              <a:xfrm>
                <a:off x="2367557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8" name="Oval 184"/>
              <p:cNvSpPr>
                <a:spLocks noChangeArrowheads="1"/>
              </p:cNvSpPr>
              <p:nvPr/>
            </p:nvSpPr>
            <p:spPr bwMode="auto">
              <a:xfrm>
                <a:off x="2292951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59" name="Oval 185"/>
              <p:cNvSpPr>
                <a:spLocks noChangeArrowheads="1"/>
              </p:cNvSpPr>
              <p:nvPr/>
            </p:nvSpPr>
            <p:spPr bwMode="auto">
              <a:xfrm>
                <a:off x="2296126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0" name="Oval 186"/>
              <p:cNvSpPr>
                <a:spLocks noChangeArrowheads="1"/>
              </p:cNvSpPr>
              <p:nvPr/>
            </p:nvSpPr>
            <p:spPr bwMode="auto">
              <a:xfrm>
                <a:off x="2261204" y="152097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1" name="Oval 187"/>
              <p:cNvSpPr>
                <a:spLocks noChangeArrowheads="1"/>
              </p:cNvSpPr>
              <p:nvPr/>
            </p:nvSpPr>
            <p:spPr bwMode="auto">
              <a:xfrm>
                <a:off x="2245331" y="152097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2" name="Oval 188"/>
              <p:cNvSpPr>
                <a:spLocks noChangeArrowheads="1"/>
              </p:cNvSpPr>
              <p:nvPr/>
            </p:nvSpPr>
            <p:spPr bwMode="auto">
              <a:xfrm>
                <a:off x="2245331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3" name="Oval 189"/>
              <p:cNvSpPr>
                <a:spLocks noChangeArrowheads="1"/>
              </p:cNvSpPr>
              <p:nvPr/>
            </p:nvSpPr>
            <p:spPr bwMode="auto">
              <a:xfrm>
                <a:off x="2229457" y="1519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4" name="Oval 190"/>
              <p:cNvSpPr>
                <a:spLocks noChangeArrowheads="1"/>
              </p:cNvSpPr>
              <p:nvPr/>
            </p:nvSpPr>
            <p:spPr bwMode="auto">
              <a:xfrm>
                <a:off x="2599310" y="154716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5" name="Oval 191"/>
              <p:cNvSpPr>
                <a:spLocks noChangeArrowheads="1"/>
              </p:cNvSpPr>
              <p:nvPr/>
            </p:nvSpPr>
            <p:spPr bwMode="auto">
              <a:xfrm>
                <a:off x="2580262" y="154716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6" name="Oval 192"/>
              <p:cNvSpPr>
                <a:spLocks noChangeArrowheads="1"/>
              </p:cNvSpPr>
              <p:nvPr/>
            </p:nvSpPr>
            <p:spPr bwMode="auto">
              <a:xfrm>
                <a:off x="2516768" y="151501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7" name="Oval 193"/>
              <p:cNvSpPr>
                <a:spLocks noChangeArrowheads="1"/>
              </p:cNvSpPr>
              <p:nvPr/>
            </p:nvSpPr>
            <p:spPr bwMode="auto">
              <a:xfrm>
                <a:off x="2485021" y="151858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89568" name="Oval 194"/>
              <p:cNvSpPr>
                <a:spLocks noChangeArrowheads="1"/>
              </p:cNvSpPr>
              <p:nvPr/>
            </p:nvSpPr>
            <p:spPr bwMode="auto">
              <a:xfrm>
                <a:off x="2418352" y="152930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</p:grpSp>
      </p:grpSp>
      <p:sp>
        <p:nvSpPr>
          <p:cNvPr id="389569" name="Rectangle 7"/>
          <p:cNvSpPr>
            <a:spLocks noChangeArrowheads="1"/>
          </p:cNvSpPr>
          <p:nvPr/>
        </p:nvSpPr>
        <p:spPr bwMode="auto">
          <a:xfrm>
            <a:off x="5452154" y="6473301"/>
            <a:ext cx="4459939" cy="2954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109728" tIns="54864" rIns="109728" bIns="54864">
            <a:spAutoFit/>
          </a:bodyPr>
          <a:lstStyle/>
          <a:p>
            <a:pPr algn="r" defTabSz="1096963" eaLnBrk="0" hangingPunct="0">
              <a:spcBef>
                <a:spcPct val="50000"/>
              </a:spcBef>
            </a:pP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Lopez et al. J </a:t>
            </a:r>
            <a:r>
              <a:rPr lang="en-GB" sz="1200" i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Neurol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GB" sz="1200" i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Neurosurg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Psychiatry 2009; </a:t>
            </a:r>
            <a:r>
              <a:rPr lang="en-GB" sz="1200" i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80: 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600–607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4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274638"/>
            <a:ext cx="9766300" cy="1143000"/>
          </a:xfrm>
        </p:spPr>
        <p:txBody>
          <a:bodyPr lIns="109728" tIns="54864" rIns="109728" bIns="54864">
            <a:no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Memantine</a:t>
            </a: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 in combination with </a:t>
            </a:r>
            <a:r>
              <a:rPr lang="en-GB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ChEI</a:t>
            </a: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delays </a:t>
            </a:r>
            <a:r>
              <a:rPr lang="en-GB" sz="2800" dirty="0">
                <a:solidFill>
                  <a:schemeClr val="bg1"/>
                </a:solidFill>
                <a:latin typeface="Arial Black" panose="020B0A04020102020204" pitchFamily="34" charset="0"/>
              </a:rPr>
              <a:t>nursing home </a:t>
            </a:r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admission </a:t>
            </a:r>
            <a:b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(Cohort 2)</a:t>
            </a: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1171" name="Rectangle 7"/>
          <p:cNvSpPr>
            <a:spLocks noChangeArrowheads="1"/>
          </p:cNvSpPr>
          <p:nvPr/>
        </p:nvSpPr>
        <p:spPr bwMode="auto">
          <a:xfrm>
            <a:off x="268288" y="6489700"/>
            <a:ext cx="3187700" cy="3063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109728" tIns="54864" rIns="109728" bIns="54864"/>
          <a:lstStyle/>
          <a:p>
            <a:pPr defTabSz="1096963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ea typeface="ＭＳ Ｐゴシック" charset="-128"/>
              </a:rPr>
              <a:t>Patients on </a:t>
            </a:r>
            <a:r>
              <a:rPr lang="en-GB" sz="1200" b="1" dirty="0" err="1">
                <a:solidFill>
                  <a:schemeClr val="bg1"/>
                </a:solidFill>
                <a:ea typeface="ＭＳ Ｐゴシック" charset="-128"/>
              </a:rPr>
              <a:t>ChEIs</a:t>
            </a:r>
            <a:r>
              <a:rPr lang="en-GB" sz="1200" b="1" dirty="0">
                <a:solidFill>
                  <a:schemeClr val="bg1"/>
                </a:solidFill>
                <a:ea typeface="ＭＳ Ｐゴシック" charset="-128"/>
              </a:rPr>
              <a:t> used as reference group</a:t>
            </a:r>
            <a:endParaRPr lang="en-US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2" name="Group 239"/>
          <p:cNvGrpSpPr>
            <a:grpSpLocks/>
          </p:cNvGrpSpPr>
          <p:nvPr/>
        </p:nvGrpSpPr>
        <p:grpSpPr bwMode="auto">
          <a:xfrm>
            <a:off x="314325" y="1897065"/>
            <a:ext cx="9720263" cy="4008437"/>
            <a:chOff x="279463" y="1277343"/>
            <a:chExt cx="8640700" cy="3006585"/>
          </a:xfrm>
        </p:grpSpPr>
        <p:sp>
          <p:nvSpPr>
            <p:cNvPr id="391173" name="Line 452"/>
            <p:cNvSpPr>
              <a:spLocks noChangeShapeType="1"/>
            </p:cNvSpPr>
            <p:nvPr/>
          </p:nvSpPr>
          <p:spPr bwMode="auto">
            <a:xfrm rot="16200000" flipV="1">
              <a:off x="5078413" y="-489364"/>
              <a:ext cx="0" cy="7373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74" name="Line 448"/>
            <p:cNvSpPr>
              <a:spLocks noChangeShapeType="1"/>
            </p:cNvSpPr>
            <p:nvPr/>
          </p:nvSpPr>
          <p:spPr bwMode="auto">
            <a:xfrm rot="16200000" flipV="1">
              <a:off x="5078413" y="-2271529"/>
              <a:ext cx="0" cy="7373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75" name="Line 449"/>
            <p:cNvSpPr>
              <a:spLocks noChangeShapeType="1"/>
            </p:cNvSpPr>
            <p:nvPr/>
          </p:nvSpPr>
          <p:spPr bwMode="auto">
            <a:xfrm rot="16200000" flipV="1">
              <a:off x="5078413" y="-1677474"/>
              <a:ext cx="0" cy="7373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76" name="Line 450"/>
            <p:cNvSpPr>
              <a:spLocks noChangeShapeType="1"/>
            </p:cNvSpPr>
            <p:nvPr/>
          </p:nvSpPr>
          <p:spPr bwMode="auto">
            <a:xfrm rot="16200000" flipV="1">
              <a:off x="5078413" y="-1083419"/>
              <a:ext cx="0" cy="7373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77" name="Line 70"/>
            <p:cNvSpPr>
              <a:spLocks noChangeShapeType="1"/>
            </p:cNvSpPr>
            <p:nvPr/>
          </p:nvSpPr>
          <p:spPr bwMode="auto">
            <a:xfrm flipV="1">
              <a:off x="1390651" y="1277938"/>
              <a:ext cx="0" cy="2514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78" name="Line 220"/>
            <p:cNvSpPr>
              <a:spLocks noChangeShapeType="1"/>
            </p:cNvSpPr>
            <p:nvPr/>
          </p:nvSpPr>
          <p:spPr bwMode="auto">
            <a:xfrm>
              <a:off x="1809751" y="3015653"/>
              <a:ext cx="338138" cy="0"/>
            </a:xfrm>
            <a:prstGeom prst="line">
              <a:avLst/>
            </a:prstGeom>
            <a:noFill/>
            <a:ln w="19050" cap="rnd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79" name="Line 221"/>
            <p:cNvSpPr>
              <a:spLocks noChangeShapeType="1"/>
            </p:cNvSpPr>
            <p:nvPr/>
          </p:nvSpPr>
          <p:spPr bwMode="auto">
            <a:xfrm>
              <a:off x="1809751" y="2799419"/>
              <a:ext cx="338138" cy="0"/>
            </a:xfrm>
            <a:prstGeom prst="line">
              <a:avLst/>
            </a:prstGeom>
            <a:noFill/>
            <a:ln w="19050" cap="rnd">
              <a:solidFill>
                <a:srgbClr val="252D6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80" name="Oval 224"/>
            <p:cNvSpPr>
              <a:spLocks noChangeArrowheads="1"/>
            </p:cNvSpPr>
            <p:nvPr/>
          </p:nvSpPr>
          <p:spPr bwMode="auto">
            <a:xfrm>
              <a:off x="1927226" y="2744873"/>
              <a:ext cx="108000" cy="108000"/>
            </a:xfrm>
            <a:prstGeom prst="ellipse">
              <a:avLst/>
            </a:prstGeom>
            <a:noFill/>
            <a:ln w="19050" cap="rnd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defTabSz="1096963" eaLnBrk="0" hangingPunct="0">
                <a:spcBef>
                  <a:spcPct val="50000"/>
                </a:spcBef>
              </a:pPr>
              <a:endParaRPr lang="en-GB" sz="19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181" name="Oval 225"/>
            <p:cNvSpPr>
              <a:spLocks noChangeArrowheads="1"/>
            </p:cNvSpPr>
            <p:nvPr/>
          </p:nvSpPr>
          <p:spPr bwMode="auto">
            <a:xfrm>
              <a:off x="1927226" y="2962298"/>
              <a:ext cx="108000" cy="108000"/>
            </a:xfrm>
            <a:prstGeom prst="ellipse">
              <a:avLst/>
            </a:prstGeom>
            <a:noFill/>
            <a:ln w="19050" cap="rnd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109728" tIns="54864" rIns="109728" bIns="54864"/>
            <a:lstStyle/>
            <a:p>
              <a:pPr defTabSz="1096963" eaLnBrk="0" hangingPunct="0">
                <a:spcBef>
                  <a:spcPct val="50000"/>
                </a:spcBef>
              </a:pPr>
              <a:endParaRPr lang="en-GB" sz="19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grpSp>
          <p:nvGrpSpPr>
            <p:cNvPr id="3" name="Group 237"/>
            <p:cNvGrpSpPr>
              <a:grpSpLocks/>
            </p:cNvGrpSpPr>
            <p:nvPr/>
          </p:nvGrpSpPr>
          <p:grpSpPr bwMode="auto">
            <a:xfrm>
              <a:off x="1395413" y="1400776"/>
              <a:ext cx="7086739" cy="967535"/>
              <a:chOff x="1395413" y="1400776"/>
              <a:chExt cx="7086739" cy="967535"/>
            </a:xfrm>
          </p:grpSpPr>
          <p:sp>
            <p:nvSpPr>
              <p:cNvPr id="391183" name="Freeform 223"/>
              <p:cNvSpPr>
                <a:spLocks/>
              </p:cNvSpPr>
              <p:nvPr/>
            </p:nvSpPr>
            <p:spPr bwMode="auto">
              <a:xfrm>
                <a:off x="1395413" y="1437464"/>
                <a:ext cx="7031038" cy="877392"/>
              </a:xfrm>
              <a:custGeom>
                <a:avLst/>
                <a:gdLst>
                  <a:gd name="T0" fmla="*/ 2147483647 w 4429"/>
                  <a:gd name="T1" fmla="*/ 2147483647 h 737"/>
                  <a:gd name="T2" fmla="*/ 2147483647 w 4429"/>
                  <a:gd name="T3" fmla="*/ 2147483647 h 737"/>
                  <a:gd name="T4" fmla="*/ 2147483647 w 4429"/>
                  <a:gd name="T5" fmla="*/ 2147483647 h 737"/>
                  <a:gd name="T6" fmla="*/ 2147483647 w 4429"/>
                  <a:gd name="T7" fmla="*/ 2147483647 h 737"/>
                  <a:gd name="T8" fmla="*/ 2147483647 w 4429"/>
                  <a:gd name="T9" fmla="*/ 2147483647 h 737"/>
                  <a:gd name="T10" fmla="*/ 2147483647 w 4429"/>
                  <a:gd name="T11" fmla="*/ 2147483647 h 737"/>
                  <a:gd name="T12" fmla="*/ 2147483647 w 4429"/>
                  <a:gd name="T13" fmla="*/ 2147483647 h 737"/>
                  <a:gd name="T14" fmla="*/ 2147483647 w 4429"/>
                  <a:gd name="T15" fmla="*/ 2147483647 h 737"/>
                  <a:gd name="T16" fmla="*/ 2147483647 w 4429"/>
                  <a:gd name="T17" fmla="*/ 2147483647 h 737"/>
                  <a:gd name="T18" fmla="*/ 2147483647 w 4429"/>
                  <a:gd name="T19" fmla="*/ 2147483647 h 737"/>
                  <a:gd name="T20" fmla="*/ 2147483647 w 4429"/>
                  <a:gd name="T21" fmla="*/ 2147483647 h 737"/>
                  <a:gd name="T22" fmla="*/ 2147483647 w 4429"/>
                  <a:gd name="T23" fmla="*/ 2147483647 h 737"/>
                  <a:gd name="T24" fmla="*/ 2147483647 w 4429"/>
                  <a:gd name="T25" fmla="*/ 2147483647 h 737"/>
                  <a:gd name="T26" fmla="*/ 2147483647 w 4429"/>
                  <a:gd name="T27" fmla="*/ 2147483647 h 737"/>
                  <a:gd name="T28" fmla="*/ 2147483647 w 4429"/>
                  <a:gd name="T29" fmla="*/ 2147483647 h 737"/>
                  <a:gd name="T30" fmla="*/ 2147483647 w 4429"/>
                  <a:gd name="T31" fmla="*/ 2147483647 h 737"/>
                  <a:gd name="T32" fmla="*/ 2147483647 w 4429"/>
                  <a:gd name="T33" fmla="*/ 2147483647 h 737"/>
                  <a:gd name="T34" fmla="*/ 2147483647 w 4429"/>
                  <a:gd name="T35" fmla="*/ 2147483647 h 737"/>
                  <a:gd name="T36" fmla="*/ 2147483647 w 4429"/>
                  <a:gd name="T37" fmla="*/ 2147483647 h 737"/>
                  <a:gd name="T38" fmla="*/ 2147483647 w 4429"/>
                  <a:gd name="T39" fmla="*/ 2147483647 h 737"/>
                  <a:gd name="T40" fmla="*/ 2147483647 w 4429"/>
                  <a:gd name="T41" fmla="*/ 2147483647 h 737"/>
                  <a:gd name="T42" fmla="*/ 2147483647 w 4429"/>
                  <a:gd name="T43" fmla="*/ 2147483647 h 737"/>
                  <a:gd name="T44" fmla="*/ 2147483647 w 4429"/>
                  <a:gd name="T45" fmla="*/ 2147483647 h 737"/>
                  <a:gd name="T46" fmla="*/ 2147483647 w 4429"/>
                  <a:gd name="T47" fmla="*/ 2147483647 h 737"/>
                  <a:gd name="T48" fmla="*/ 2147483647 w 4429"/>
                  <a:gd name="T49" fmla="*/ 2147483647 h 737"/>
                  <a:gd name="T50" fmla="*/ 2147483647 w 4429"/>
                  <a:gd name="T51" fmla="*/ 2147483647 h 737"/>
                  <a:gd name="T52" fmla="*/ 2147483647 w 4429"/>
                  <a:gd name="T53" fmla="*/ 2147483647 h 737"/>
                  <a:gd name="T54" fmla="*/ 2147483647 w 4429"/>
                  <a:gd name="T55" fmla="*/ 2147483647 h 737"/>
                  <a:gd name="T56" fmla="*/ 2147483647 w 4429"/>
                  <a:gd name="T57" fmla="*/ 2147483647 h 737"/>
                  <a:gd name="T58" fmla="*/ 2147483647 w 4429"/>
                  <a:gd name="T59" fmla="*/ 2147483647 h 737"/>
                  <a:gd name="T60" fmla="*/ 2147483647 w 4429"/>
                  <a:gd name="T61" fmla="*/ 2147483647 h 737"/>
                  <a:gd name="T62" fmla="*/ 2147483647 w 4429"/>
                  <a:gd name="T63" fmla="*/ 2147483647 h 737"/>
                  <a:gd name="T64" fmla="*/ 2147483647 w 4429"/>
                  <a:gd name="T65" fmla="*/ 2147483647 h 737"/>
                  <a:gd name="T66" fmla="*/ 2147483647 w 4429"/>
                  <a:gd name="T67" fmla="*/ 2147483647 h 737"/>
                  <a:gd name="T68" fmla="*/ 2147483647 w 4429"/>
                  <a:gd name="T69" fmla="*/ 2147483647 h 737"/>
                  <a:gd name="T70" fmla="*/ 2147483647 w 4429"/>
                  <a:gd name="T71" fmla="*/ 2147483647 h 737"/>
                  <a:gd name="T72" fmla="*/ 2147483647 w 4429"/>
                  <a:gd name="T73" fmla="*/ 2147483647 h 737"/>
                  <a:gd name="T74" fmla="*/ 2147483647 w 4429"/>
                  <a:gd name="T75" fmla="*/ 2147483647 h 737"/>
                  <a:gd name="T76" fmla="*/ 2147483647 w 4429"/>
                  <a:gd name="T77" fmla="*/ 2147483647 h 737"/>
                  <a:gd name="T78" fmla="*/ 2147483647 w 4429"/>
                  <a:gd name="T79" fmla="*/ 2147483647 h 737"/>
                  <a:gd name="T80" fmla="*/ 2147483647 w 4429"/>
                  <a:gd name="T81" fmla="*/ 2147483647 h 737"/>
                  <a:gd name="T82" fmla="*/ 2147483647 w 4429"/>
                  <a:gd name="T83" fmla="*/ 2147483647 h 737"/>
                  <a:gd name="T84" fmla="*/ 2147483647 w 4429"/>
                  <a:gd name="T85" fmla="*/ 2147483647 h 737"/>
                  <a:gd name="T86" fmla="*/ 2147483647 w 4429"/>
                  <a:gd name="T87" fmla="*/ 2147483647 h 737"/>
                  <a:gd name="T88" fmla="*/ 2147483647 w 4429"/>
                  <a:gd name="T89" fmla="*/ 2147483647 h 737"/>
                  <a:gd name="T90" fmla="*/ 2147483647 w 4429"/>
                  <a:gd name="T91" fmla="*/ 2147483647 h 737"/>
                  <a:gd name="T92" fmla="*/ 2147483647 w 4429"/>
                  <a:gd name="T93" fmla="*/ 2147483647 h 737"/>
                  <a:gd name="T94" fmla="*/ 2147483647 w 4429"/>
                  <a:gd name="T95" fmla="*/ 2147483647 h 737"/>
                  <a:gd name="T96" fmla="*/ 2147483647 w 4429"/>
                  <a:gd name="T97" fmla="*/ 2147483647 h 737"/>
                  <a:gd name="T98" fmla="*/ 2147483647 w 4429"/>
                  <a:gd name="T99" fmla="*/ 2147483647 h 737"/>
                  <a:gd name="T100" fmla="*/ 2147483647 w 4429"/>
                  <a:gd name="T101" fmla="*/ 2147483647 h 737"/>
                  <a:gd name="T102" fmla="*/ 2147483647 w 4429"/>
                  <a:gd name="T103" fmla="*/ 2147483647 h 737"/>
                  <a:gd name="T104" fmla="*/ 2147483647 w 4429"/>
                  <a:gd name="T105" fmla="*/ 0 h 737"/>
                  <a:gd name="T106" fmla="*/ 0 w 4429"/>
                  <a:gd name="T107" fmla="*/ 0 h 7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29"/>
                  <a:gd name="T163" fmla="*/ 0 h 737"/>
                  <a:gd name="T164" fmla="*/ 4429 w 4429"/>
                  <a:gd name="T165" fmla="*/ 737 h 7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29" h="737">
                    <a:moveTo>
                      <a:pt x="4429" y="737"/>
                    </a:moveTo>
                    <a:lnTo>
                      <a:pt x="3150" y="737"/>
                    </a:lnTo>
                    <a:lnTo>
                      <a:pt x="3150" y="566"/>
                    </a:lnTo>
                    <a:lnTo>
                      <a:pt x="2628" y="566"/>
                    </a:lnTo>
                    <a:lnTo>
                      <a:pt x="2628" y="500"/>
                    </a:lnTo>
                    <a:lnTo>
                      <a:pt x="2488" y="500"/>
                    </a:lnTo>
                    <a:lnTo>
                      <a:pt x="2488" y="450"/>
                    </a:lnTo>
                    <a:lnTo>
                      <a:pt x="2094" y="450"/>
                    </a:lnTo>
                    <a:lnTo>
                      <a:pt x="2094" y="410"/>
                    </a:lnTo>
                    <a:lnTo>
                      <a:pt x="1958" y="410"/>
                    </a:lnTo>
                    <a:lnTo>
                      <a:pt x="1958" y="364"/>
                    </a:lnTo>
                    <a:lnTo>
                      <a:pt x="1877" y="364"/>
                    </a:lnTo>
                    <a:lnTo>
                      <a:pt x="1877" y="304"/>
                    </a:lnTo>
                    <a:lnTo>
                      <a:pt x="1474" y="304"/>
                    </a:lnTo>
                    <a:lnTo>
                      <a:pt x="1474" y="282"/>
                    </a:lnTo>
                    <a:lnTo>
                      <a:pt x="1441" y="282"/>
                    </a:lnTo>
                    <a:lnTo>
                      <a:pt x="1441" y="252"/>
                    </a:lnTo>
                    <a:lnTo>
                      <a:pt x="1390" y="252"/>
                    </a:lnTo>
                    <a:lnTo>
                      <a:pt x="1390" y="235"/>
                    </a:lnTo>
                    <a:lnTo>
                      <a:pt x="1355" y="235"/>
                    </a:lnTo>
                    <a:lnTo>
                      <a:pt x="1355" y="223"/>
                    </a:lnTo>
                    <a:lnTo>
                      <a:pt x="1313" y="223"/>
                    </a:lnTo>
                    <a:lnTo>
                      <a:pt x="1313" y="208"/>
                    </a:lnTo>
                    <a:lnTo>
                      <a:pt x="1229" y="208"/>
                    </a:lnTo>
                    <a:lnTo>
                      <a:pt x="1229" y="195"/>
                    </a:lnTo>
                    <a:lnTo>
                      <a:pt x="1167" y="195"/>
                    </a:lnTo>
                    <a:lnTo>
                      <a:pt x="1167" y="181"/>
                    </a:lnTo>
                    <a:lnTo>
                      <a:pt x="1122" y="181"/>
                    </a:lnTo>
                    <a:lnTo>
                      <a:pt x="1122" y="168"/>
                    </a:lnTo>
                    <a:lnTo>
                      <a:pt x="1115" y="168"/>
                    </a:lnTo>
                    <a:lnTo>
                      <a:pt x="1115" y="153"/>
                    </a:lnTo>
                    <a:lnTo>
                      <a:pt x="1093" y="153"/>
                    </a:lnTo>
                    <a:lnTo>
                      <a:pt x="1093" y="138"/>
                    </a:lnTo>
                    <a:lnTo>
                      <a:pt x="1053" y="138"/>
                    </a:lnTo>
                    <a:lnTo>
                      <a:pt x="1053" y="119"/>
                    </a:lnTo>
                    <a:lnTo>
                      <a:pt x="1033" y="119"/>
                    </a:lnTo>
                    <a:lnTo>
                      <a:pt x="1033" y="101"/>
                    </a:lnTo>
                    <a:lnTo>
                      <a:pt x="999" y="101"/>
                    </a:lnTo>
                    <a:lnTo>
                      <a:pt x="999" y="87"/>
                    </a:lnTo>
                    <a:lnTo>
                      <a:pt x="984" y="87"/>
                    </a:lnTo>
                    <a:lnTo>
                      <a:pt x="984" y="74"/>
                    </a:lnTo>
                    <a:lnTo>
                      <a:pt x="920" y="74"/>
                    </a:lnTo>
                    <a:lnTo>
                      <a:pt x="920" y="59"/>
                    </a:lnTo>
                    <a:lnTo>
                      <a:pt x="803" y="59"/>
                    </a:lnTo>
                    <a:lnTo>
                      <a:pt x="803" y="45"/>
                    </a:lnTo>
                    <a:lnTo>
                      <a:pt x="786" y="45"/>
                    </a:lnTo>
                    <a:lnTo>
                      <a:pt x="786" y="30"/>
                    </a:lnTo>
                    <a:lnTo>
                      <a:pt x="766" y="30"/>
                    </a:lnTo>
                    <a:lnTo>
                      <a:pt x="766" y="15"/>
                    </a:lnTo>
                    <a:lnTo>
                      <a:pt x="376" y="15"/>
                    </a:lnTo>
                    <a:lnTo>
                      <a:pt x="376" y="7"/>
                    </a:lnTo>
                    <a:lnTo>
                      <a:pt x="324" y="7"/>
                    </a:lnTo>
                    <a:lnTo>
                      <a:pt x="324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84" name="Oval 226"/>
              <p:cNvSpPr>
                <a:spLocks noChangeArrowheads="1"/>
              </p:cNvSpPr>
              <p:nvPr/>
            </p:nvSpPr>
            <p:spPr bwMode="auto">
              <a:xfrm>
                <a:off x="3592602" y="168411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85" name="Oval 227"/>
              <p:cNvSpPr>
                <a:spLocks noChangeArrowheads="1"/>
              </p:cNvSpPr>
              <p:nvPr/>
            </p:nvSpPr>
            <p:spPr bwMode="auto">
              <a:xfrm>
                <a:off x="3494177" y="166030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86" name="Oval 228"/>
              <p:cNvSpPr>
                <a:spLocks noChangeArrowheads="1"/>
              </p:cNvSpPr>
              <p:nvPr/>
            </p:nvSpPr>
            <p:spPr bwMode="auto">
              <a:xfrm>
                <a:off x="8374152" y="2260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87" name="Oval 229"/>
              <p:cNvSpPr>
                <a:spLocks noChangeArrowheads="1"/>
              </p:cNvSpPr>
              <p:nvPr/>
            </p:nvSpPr>
            <p:spPr bwMode="auto">
              <a:xfrm>
                <a:off x="7847102" y="2260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88" name="Oval 230"/>
              <p:cNvSpPr>
                <a:spLocks noChangeArrowheads="1"/>
              </p:cNvSpPr>
              <p:nvPr/>
            </p:nvSpPr>
            <p:spPr bwMode="auto">
              <a:xfrm>
                <a:off x="7697877" y="2260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89" name="Oval 231"/>
              <p:cNvSpPr>
                <a:spLocks noChangeArrowheads="1"/>
              </p:cNvSpPr>
              <p:nvPr/>
            </p:nvSpPr>
            <p:spPr bwMode="auto">
              <a:xfrm>
                <a:off x="7659777" y="2260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0" name="Oval 232"/>
              <p:cNvSpPr>
                <a:spLocks noChangeArrowheads="1"/>
              </p:cNvSpPr>
              <p:nvPr/>
            </p:nvSpPr>
            <p:spPr bwMode="auto">
              <a:xfrm>
                <a:off x="7628027" y="2260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1" name="Oval 233"/>
              <p:cNvSpPr>
                <a:spLocks noChangeArrowheads="1"/>
              </p:cNvSpPr>
              <p:nvPr/>
            </p:nvSpPr>
            <p:spPr bwMode="auto">
              <a:xfrm>
                <a:off x="6924765" y="2260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2" name="Oval 234"/>
              <p:cNvSpPr>
                <a:spLocks noChangeArrowheads="1"/>
              </p:cNvSpPr>
              <p:nvPr/>
            </p:nvSpPr>
            <p:spPr bwMode="auto">
              <a:xfrm>
                <a:off x="6802527" y="2260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3" name="Oval 235"/>
              <p:cNvSpPr>
                <a:spLocks noChangeArrowheads="1"/>
              </p:cNvSpPr>
              <p:nvPr/>
            </p:nvSpPr>
            <p:spPr bwMode="auto">
              <a:xfrm>
                <a:off x="5959565" y="20543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4" name="Oval 236"/>
              <p:cNvSpPr>
                <a:spLocks noChangeArrowheads="1"/>
              </p:cNvSpPr>
              <p:nvPr/>
            </p:nvSpPr>
            <p:spPr bwMode="auto">
              <a:xfrm>
                <a:off x="5935752" y="20543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5" name="Oval 237"/>
              <p:cNvSpPr>
                <a:spLocks noChangeArrowheads="1"/>
              </p:cNvSpPr>
              <p:nvPr/>
            </p:nvSpPr>
            <p:spPr bwMode="auto">
              <a:xfrm>
                <a:off x="5743665" y="20543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6" name="Oval 238"/>
              <p:cNvSpPr>
                <a:spLocks noChangeArrowheads="1"/>
              </p:cNvSpPr>
              <p:nvPr/>
            </p:nvSpPr>
            <p:spPr bwMode="auto">
              <a:xfrm>
                <a:off x="5656352" y="20543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7" name="Oval 239"/>
              <p:cNvSpPr>
                <a:spLocks noChangeArrowheads="1"/>
              </p:cNvSpPr>
              <p:nvPr/>
            </p:nvSpPr>
            <p:spPr bwMode="auto">
              <a:xfrm>
                <a:off x="5578565" y="20543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8" name="Oval 240"/>
              <p:cNvSpPr>
                <a:spLocks noChangeArrowheads="1"/>
              </p:cNvSpPr>
              <p:nvPr/>
            </p:nvSpPr>
            <p:spPr bwMode="auto">
              <a:xfrm>
                <a:off x="5507127" y="197816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199" name="Oval 241"/>
              <p:cNvSpPr>
                <a:spLocks noChangeArrowheads="1"/>
              </p:cNvSpPr>
              <p:nvPr/>
            </p:nvSpPr>
            <p:spPr bwMode="auto">
              <a:xfrm>
                <a:off x="5484902" y="197816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0" name="Oval 242"/>
              <p:cNvSpPr>
                <a:spLocks noChangeArrowheads="1"/>
              </p:cNvSpPr>
              <p:nvPr/>
            </p:nvSpPr>
            <p:spPr bwMode="auto">
              <a:xfrm>
                <a:off x="5335677" y="197816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1" name="Oval 243"/>
              <p:cNvSpPr>
                <a:spLocks noChangeArrowheads="1"/>
              </p:cNvSpPr>
              <p:nvPr/>
            </p:nvSpPr>
            <p:spPr bwMode="auto">
              <a:xfrm>
                <a:off x="5154702" y="191864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2" name="Oval 244"/>
              <p:cNvSpPr>
                <a:spLocks noChangeArrowheads="1"/>
              </p:cNvSpPr>
              <p:nvPr/>
            </p:nvSpPr>
            <p:spPr bwMode="auto">
              <a:xfrm>
                <a:off x="4867365" y="191864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3" name="Oval 245"/>
              <p:cNvSpPr>
                <a:spLocks noChangeArrowheads="1"/>
              </p:cNvSpPr>
              <p:nvPr/>
            </p:nvSpPr>
            <p:spPr bwMode="auto">
              <a:xfrm>
                <a:off x="4792752" y="191864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4" name="Oval 246"/>
              <p:cNvSpPr>
                <a:spLocks noChangeArrowheads="1"/>
              </p:cNvSpPr>
              <p:nvPr/>
            </p:nvSpPr>
            <p:spPr bwMode="auto">
              <a:xfrm>
                <a:off x="4781640" y="191030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5" name="Oval 247"/>
              <p:cNvSpPr>
                <a:spLocks noChangeArrowheads="1"/>
              </p:cNvSpPr>
              <p:nvPr/>
            </p:nvSpPr>
            <p:spPr bwMode="auto">
              <a:xfrm>
                <a:off x="4746715" y="191030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6" name="Oval 248"/>
              <p:cNvSpPr>
                <a:spLocks noChangeArrowheads="1"/>
              </p:cNvSpPr>
              <p:nvPr/>
            </p:nvSpPr>
            <p:spPr bwMode="auto">
              <a:xfrm>
                <a:off x="4734015" y="191864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7" name="Oval 249"/>
              <p:cNvSpPr>
                <a:spLocks noChangeArrowheads="1"/>
              </p:cNvSpPr>
              <p:nvPr/>
            </p:nvSpPr>
            <p:spPr bwMode="auto">
              <a:xfrm>
                <a:off x="4710202" y="191864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8" name="Oval 250"/>
              <p:cNvSpPr>
                <a:spLocks noChangeArrowheads="1"/>
              </p:cNvSpPr>
              <p:nvPr/>
            </p:nvSpPr>
            <p:spPr bwMode="auto">
              <a:xfrm>
                <a:off x="4680040" y="191864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09" name="Oval 251"/>
              <p:cNvSpPr>
                <a:spLocks noChangeArrowheads="1"/>
              </p:cNvSpPr>
              <p:nvPr/>
            </p:nvSpPr>
            <p:spPr bwMode="auto">
              <a:xfrm>
                <a:off x="4640352" y="186863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0" name="Oval 252"/>
              <p:cNvSpPr>
                <a:spLocks noChangeArrowheads="1"/>
              </p:cNvSpPr>
              <p:nvPr/>
            </p:nvSpPr>
            <p:spPr bwMode="auto">
              <a:xfrm>
                <a:off x="4605427" y="186863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1" name="Oval 253"/>
              <p:cNvSpPr>
                <a:spLocks noChangeArrowheads="1"/>
              </p:cNvSpPr>
              <p:nvPr/>
            </p:nvSpPr>
            <p:spPr bwMode="auto">
              <a:xfrm>
                <a:off x="4581615" y="186863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2" name="Oval 254"/>
              <p:cNvSpPr>
                <a:spLocks noChangeArrowheads="1"/>
              </p:cNvSpPr>
              <p:nvPr/>
            </p:nvSpPr>
            <p:spPr bwMode="auto">
              <a:xfrm>
                <a:off x="4557802" y="186863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3" name="Oval 256"/>
              <p:cNvSpPr>
                <a:spLocks noChangeArrowheads="1"/>
              </p:cNvSpPr>
              <p:nvPr/>
            </p:nvSpPr>
            <p:spPr bwMode="auto">
              <a:xfrm>
                <a:off x="4507002" y="186863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4" name="Oval 257"/>
              <p:cNvSpPr>
                <a:spLocks noChangeArrowheads="1"/>
              </p:cNvSpPr>
              <p:nvPr/>
            </p:nvSpPr>
            <p:spPr bwMode="auto">
              <a:xfrm>
                <a:off x="4491127" y="186863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5" name="Oval 258"/>
              <p:cNvSpPr>
                <a:spLocks noChangeArrowheads="1"/>
              </p:cNvSpPr>
              <p:nvPr/>
            </p:nvSpPr>
            <p:spPr bwMode="auto">
              <a:xfrm>
                <a:off x="4456202" y="184244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6" name="Oval 259"/>
              <p:cNvSpPr>
                <a:spLocks noChangeArrowheads="1"/>
              </p:cNvSpPr>
              <p:nvPr/>
            </p:nvSpPr>
            <p:spPr bwMode="auto">
              <a:xfrm>
                <a:off x="4416515" y="181268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7" name="Oval 260"/>
              <p:cNvSpPr>
                <a:spLocks noChangeArrowheads="1"/>
              </p:cNvSpPr>
              <p:nvPr/>
            </p:nvSpPr>
            <p:spPr bwMode="auto">
              <a:xfrm>
                <a:off x="4341902" y="181268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8" name="Oval 261"/>
              <p:cNvSpPr>
                <a:spLocks noChangeArrowheads="1"/>
              </p:cNvSpPr>
              <p:nvPr/>
            </p:nvSpPr>
            <p:spPr bwMode="auto">
              <a:xfrm>
                <a:off x="4326027" y="178411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19" name="Oval 262"/>
              <p:cNvSpPr>
                <a:spLocks noChangeArrowheads="1"/>
              </p:cNvSpPr>
              <p:nvPr/>
            </p:nvSpPr>
            <p:spPr bwMode="auto">
              <a:xfrm>
                <a:off x="4326027" y="177459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0" name="Oval 263"/>
              <p:cNvSpPr>
                <a:spLocks noChangeArrowheads="1"/>
              </p:cNvSpPr>
              <p:nvPr/>
            </p:nvSpPr>
            <p:spPr bwMode="auto">
              <a:xfrm>
                <a:off x="4121240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1" name="Oval 264"/>
              <p:cNvSpPr>
                <a:spLocks noChangeArrowheads="1"/>
              </p:cNvSpPr>
              <p:nvPr/>
            </p:nvSpPr>
            <p:spPr bwMode="auto">
              <a:xfrm>
                <a:off x="3902165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2" name="Oval 265"/>
              <p:cNvSpPr>
                <a:spLocks noChangeArrowheads="1"/>
              </p:cNvSpPr>
              <p:nvPr/>
            </p:nvSpPr>
            <p:spPr bwMode="auto">
              <a:xfrm>
                <a:off x="3859302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3" name="Oval 266"/>
              <p:cNvSpPr>
                <a:spLocks noChangeArrowheads="1"/>
              </p:cNvSpPr>
              <p:nvPr/>
            </p:nvSpPr>
            <p:spPr bwMode="auto">
              <a:xfrm>
                <a:off x="3776752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4" name="Oval 267"/>
              <p:cNvSpPr>
                <a:spLocks noChangeArrowheads="1"/>
              </p:cNvSpPr>
              <p:nvPr/>
            </p:nvSpPr>
            <p:spPr bwMode="auto">
              <a:xfrm>
                <a:off x="3760877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5" name="Oval 268"/>
              <p:cNvSpPr>
                <a:spLocks noChangeArrowheads="1"/>
              </p:cNvSpPr>
              <p:nvPr/>
            </p:nvSpPr>
            <p:spPr bwMode="auto">
              <a:xfrm>
                <a:off x="3749765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6" name="Oval 269"/>
              <p:cNvSpPr>
                <a:spLocks noChangeArrowheads="1"/>
              </p:cNvSpPr>
              <p:nvPr/>
            </p:nvSpPr>
            <p:spPr bwMode="auto">
              <a:xfrm>
                <a:off x="3737065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7" name="Oval 270"/>
              <p:cNvSpPr>
                <a:spLocks noChangeArrowheads="1"/>
              </p:cNvSpPr>
              <p:nvPr/>
            </p:nvSpPr>
            <p:spPr bwMode="auto">
              <a:xfrm>
                <a:off x="3725952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8" name="Oval 271"/>
              <p:cNvSpPr>
                <a:spLocks noChangeArrowheads="1"/>
              </p:cNvSpPr>
              <p:nvPr/>
            </p:nvSpPr>
            <p:spPr bwMode="auto">
              <a:xfrm>
                <a:off x="3710077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29" name="Oval 272"/>
              <p:cNvSpPr>
                <a:spLocks noChangeArrowheads="1"/>
              </p:cNvSpPr>
              <p:nvPr/>
            </p:nvSpPr>
            <p:spPr bwMode="auto">
              <a:xfrm>
                <a:off x="3694202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0" name="Oval 273"/>
              <p:cNvSpPr>
                <a:spLocks noChangeArrowheads="1"/>
              </p:cNvSpPr>
              <p:nvPr/>
            </p:nvSpPr>
            <p:spPr bwMode="auto">
              <a:xfrm>
                <a:off x="3670390" y="172816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1" name="Oval 274"/>
              <p:cNvSpPr>
                <a:spLocks noChangeArrowheads="1"/>
              </p:cNvSpPr>
              <p:nvPr/>
            </p:nvSpPr>
            <p:spPr bwMode="auto">
              <a:xfrm>
                <a:off x="3643402" y="172816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2" name="Oval 275"/>
              <p:cNvSpPr>
                <a:spLocks noChangeArrowheads="1"/>
              </p:cNvSpPr>
              <p:nvPr/>
            </p:nvSpPr>
            <p:spPr bwMode="auto">
              <a:xfrm>
                <a:off x="3635465" y="170673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3" name="Oval 276"/>
              <p:cNvSpPr>
                <a:spLocks noChangeArrowheads="1"/>
              </p:cNvSpPr>
              <p:nvPr/>
            </p:nvSpPr>
            <p:spPr bwMode="auto">
              <a:xfrm>
                <a:off x="3622765" y="169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4" name="Oval 277"/>
              <p:cNvSpPr>
                <a:spLocks noChangeArrowheads="1"/>
              </p:cNvSpPr>
              <p:nvPr/>
            </p:nvSpPr>
            <p:spPr bwMode="auto">
              <a:xfrm>
                <a:off x="3622765" y="168411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5" name="Oval 278"/>
              <p:cNvSpPr>
                <a:spLocks noChangeArrowheads="1"/>
              </p:cNvSpPr>
              <p:nvPr/>
            </p:nvSpPr>
            <p:spPr bwMode="auto">
              <a:xfrm>
                <a:off x="3608477" y="168411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6" name="Oval 279"/>
              <p:cNvSpPr>
                <a:spLocks noChangeArrowheads="1"/>
              </p:cNvSpPr>
              <p:nvPr/>
            </p:nvSpPr>
            <p:spPr bwMode="auto">
              <a:xfrm>
                <a:off x="3579902" y="168411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7" name="Oval 280"/>
              <p:cNvSpPr>
                <a:spLocks noChangeArrowheads="1"/>
              </p:cNvSpPr>
              <p:nvPr/>
            </p:nvSpPr>
            <p:spPr bwMode="auto">
              <a:xfrm>
                <a:off x="3568790" y="168411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8" name="Oval 281"/>
              <p:cNvSpPr>
                <a:spLocks noChangeArrowheads="1"/>
              </p:cNvSpPr>
              <p:nvPr/>
            </p:nvSpPr>
            <p:spPr bwMode="auto">
              <a:xfrm>
                <a:off x="3548152" y="16662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39" name="Oval 282"/>
              <p:cNvSpPr>
                <a:spLocks noChangeArrowheads="1"/>
              </p:cNvSpPr>
              <p:nvPr/>
            </p:nvSpPr>
            <p:spPr bwMode="auto">
              <a:xfrm>
                <a:off x="3540215" y="16662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0" name="Oval 283"/>
              <p:cNvSpPr>
                <a:spLocks noChangeArrowheads="1"/>
              </p:cNvSpPr>
              <p:nvPr/>
            </p:nvSpPr>
            <p:spPr bwMode="auto">
              <a:xfrm>
                <a:off x="3517990" y="166030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1" name="Oval 284"/>
              <p:cNvSpPr>
                <a:spLocks noChangeArrowheads="1"/>
              </p:cNvSpPr>
              <p:nvPr/>
            </p:nvSpPr>
            <p:spPr bwMode="auto">
              <a:xfrm>
                <a:off x="3505290" y="166030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2" name="Oval 285"/>
              <p:cNvSpPr>
                <a:spLocks noChangeArrowheads="1"/>
              </p:cNvSpPr>
              <p:nvPr/>
            </p:nvSpPr>
            <p:spPr bwMode="auto">
              <a:xfrm>
                <a:off x="3486240" y="1650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3" name="Oval 286"/>
              <p:cNvSpPr>
                <a:spLocks noChangeArrowheads="1"/>
              </p:cNvSpPr>
              <p:nvPr/>
            </p:nvSpPr>
            <p:spPr bwMode="auto">
              <a:xfrm>
                <a:off x="3470365" y="1650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4" name="Oval 287"/>
              <p:cNvSpPr>
                <a:spLocks noChangeArrowheads="1"/>
              </p:cNvSpPr>
              <p:nvPr/>
            </p:nvSpPr>
            <p:spPr bwMode="auto">
              <a:xfrm>
                <a:off x="3459252" y="165077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5" name="Oval 288"/>
              <p:cNvSpPr>
                <a:spLocks noChangeArrowheads="1"/>
              </p:cNvSpPr>
              <p:nvPr/>
            </p:nvSpPr>
            <p:spPr bwMode="auto">
              <a:xfrm>
                <a:off x="3438615" y="163054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6" name="Oval 289"/>
              <p:cNvSpPr>
                <a:spLocks noChangeArrowheads="1"/>
              </p:cNvSpPr>
              <p:nvPr/>
            </p:nvSpPr>
            <p:spPr bwMode="auto">
              <a:xfrm>
                <a:off x="3419565" y="163054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7" name="Oval 290"/>
              <p:cNvSpPr>
                <a:spLocks noChangeArrowheads="1"/>
              </p:cNvSpPr>
              <p:nvPr/>
            </p:nvSpPr>
            <p:spPr bwMode="auto">
              <a:xfrm>
                <a:off x="3356065" y="163054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8" name="Oval 291"/>
              <p:cNvSpPr>
                <a:spLocks noChangeArrowheads="1"/>
              </p:cNvSpPr>
              <p:nvPr/>
            </p:nvSpPr>
            <p:spPr bwMode="auto">
              <a:xfrm>
                <a:off x="3305265" y="163054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49" name="Oval 292"/>
              <p:cNvSpPr>
                <a:spLocks noChangeArrowheads="1"/>
              </p:cNvSpPr>
              <p:nvPr/>
            </p:nvSpPr>
            <p:spPr bwMode="auto">
              <a:xfrm>
                <a:off x="3257640" y="161268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0" name="Oval 293"/>
              <p:cNvSpPr>
                <a:spLocks noChangeArrowheads="1"/>
              </p:cNvSpPr>
              <p:nvPr/>
            </p:nvSpPr>
            <p:spPr bwMode="auto">
              <a:xfrm>
                <a:off x="3102065" y="156625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1" name="Oval 294"/>
              <p:cNvSpPr>
                <a:spLocks noChangeArrowheads="1"/>
              </p:cNvSpPr>
              <p:nvPr/>
            </p:nvSpPr>
            <p:spPr bwMode="auto">
              <a:xfrm>
                <a:off x="2971890" y="150434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2" name="Oval 295"/>
              <p:cNvSpPr>
                <a:spLocks noChangeArrowheads="1"/>
              </p:cNvSpPr>
              <p:nvPr/>
            </p:nvSpPr>
            <p:spPr bwMode="auto">
              <a:xfrm>
                <a:off x="2822665" y="1472205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3" name="Oval 296"/>
              <p:cNvSpPr>
                <a:spLocks noChangeArrowheads="1"/>
              </p:cNvSpPr>
              <p:nvPr/>
            </p:nvSpPr>
            <p:spPr bwMode="auto">
              <a:xfrm>
                <a:off x="2782977" y="14507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4" name="Oval 297"/>
              <p:cNvSpPr>
                <a:spLocks noChangeArrowheads="1"/>
              </p:cNvSpPr>
              <p:nvPr/>
            </p:nvSpPr>
            <p:spPr bwMode="auto">
              <a:xfrm>
                <a:off x="2755990" y="14507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5" name="Oval 298"/>
              <p:cNvSpPr>
                <a:spLocks noChangeArrowheads="1"/>
              </p:cNvSpPr>
              <p:nvPr/>
            </p:nvSpPr>
            <p:spPr bwMode="auto">
              <a:xfrm>
                <a:off x="2732177" y="14507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6" name="Oval 299"/>
              <p:cNvSpPr>
                <a:spLocks noChangeArrowheads="1"/>
              </p:cNvSpPr>
              <p:nvPr/>
            </p:nvSpPr>
            <p:spPr bwMode="auto">
              <a:xfrm>
                <a:off x="2705190" y="14507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7" name="Oval 300"/>
              <p:cNvSpPr>
                <a:spLocks noChangeArrowheads="1"/>
              </p:cNvSpPr>
              <p:nvPr/>
            </p:nvSpPr>
            <p:spPr bwMode="auto">
              <a:xfrm>
                <a:off x="2689315" y="14507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8" name="Oval 301"/>
              <p:cNvSpPr>
                <a:spLocks noChangeArrowheads="1"/>
              </p:cNvSpPr>
              <p:nvPr/>
            </p:nvSpPr>
            <p:spPr bwMode="auto">
              <a:xfrm>
                <a:off x="2681377" y="14507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59" name="Oval 302"/>
              <p:cNvSpPr>
                <a:spLocks noChangeArrowheads="1"/>
              </p:cNvSpPr>
              <p:nvPr/>
            </p:nvSpPr>
            <p:spPr bwMode="auto">
              <a:xfrm>
                <a:off x="2606765" y="1450777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0" name="Oval 303"/>
              <p:cNvSpPr>
                <a:spLocks noChangeArrowheads="1"/>
              </p:cNvSpPr>
              <p:nvPr/>
            </p:nvSpPr>
            <p:spPr bwMode="auto">
              <a:xfrm>
                <a:off x="2609940" y="143649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1" name="Oval 304"/>
              <p:cNvSpPr>
                <a:spLocks noChangeArrowheads="1"/>
              </p:cNvSpPr>
              <p:nvPr/>
            </p:nvSpPr>
            <p:spPr bwMode="auto">
              <a:xfrm>
                <a:off x="2575015" y="141625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2" name="Oval 305"/>
              <p:cNvSpPr>
                <a:spLocks noChangeArrowheads="1"/>
              </p:cNvSpPr>
              <p:nvPr/>
            </p:nvSpPr>
            <p:spPr bwMode="auto">
              <a:xfrm>
                <a:off x="2559140" y="1416252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3" name="Oval 306"/>
              <p:cNvSpPr>
                <a:spLocks noChangeArrowheads="1"/>
              </p:cNvSpPr>
              <p:nvPr/>
            </p:nvSpPr>
            <p:spPr bwMode="auto">
              <a:xfrm>
                <a:off x="2559140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4" name="Oval 307"/>
              <p:cNvSpPr>
                <a:spLocks noChangeArrowheads="1"/>
              </p:cNvSpPr>
              <p:nvPr/>
            </p:nvSpPr>
            <p:spPr bwMode="auto">
              <a:xfrm>
                <a:off x="2543265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5" name="Oval 308"/>
              <p:cNvSpPr>
                <a:spLocks noChangeArrowheads="1"/>
              </p:cNvSpPr>
              <p:nvPr/>
            </p:nvSpPr>
            <p:spPr bwMode="auto">
              <a:xfrm>
                <a:off x="2524215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6" name="Oval 309"/>
              <p:cNvSpPr>
                <a:spLocks noChangeArrowheads="1"/>
              </p:cNvSpPr>
              <p:nvPr/>
            </p:nvSpPr>
            <p:spPr bwMode="auto">
              <a:xfrm>
                <a:off x="2508340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7" name="Oval 310"/>
              <p:cNvSpPr>
                <a:spLocks noChangeArrowheads="1"/>
              </p:cNvSpPr>
              <p:nvPr/>
            </p:nvSpPr>
            <p:spPr bwMode="auto">
              <a:xfrm>
                <a:off x="2492465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8" name="Oval 311"/>
              <p:cNvSpPr>
                <a:spLocks noChangeArrowheads="1"/>
              </p:cNvSpPr>
              <p:nvPr/>
            </p:nvSpPr>
            <p:spPr bwMode="auto">
              <a:xfrm>
                <a:off x="2460715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69" name="Oval 312"/>
              <p:cNvSpPr>
                <a:spLocks noChangeArrowheads="1"/>
              </p:cNvSpPr>
              <p:nvPr/>
            </p:nvSpPr>
            <p:spPr bwMode="auto">
              <a:xfrm>
                <a:off x="2374990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0" name="Oval 313"/>
              <p:cNvSpPr>
                <a:spLocks noChangeArrowheads="1"/>
              </p:cNvSpPr>
              <p:nvPr/>
            </p:nvSpPr>
            <p:spPr bwMode="auto">
              <a:xfrm>
                <a:off x="2386102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1" name="Oval 314"/>
              <p:cNvSpPr>
                <a:spLocks noChangeArrowheads="1"/>
              </p:cNvSpPr>
              <p:nvPr/>
            </p:nvSpPr>
            <p:spPr bwMode="auto">
              <a:xfrm>
                <a:off x="2351177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2" name="Oval 315"/>
              <p:cNvSpPr>
                <a:spLocks noChangeArrowheads="1"/>
              </p:cNvSpPr>
              <p:nvPr/>
            </p:nvSpPr>
            <p:spPr bwMode="auto">
              <a:xfrm>
                <a:off x="2289265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3" name="Oval 316"/>
              <p:cNvSpPr>
                <a:spLocks noChangeArrowheads="1"/>
              </p:cNvSpPr>
              <p:nvPr/>
            </p:nvSpPr>
            <p:spPr bwMode="auto">
              <a:xfrm>
                <a:off x="2182902" y="140077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4" name="Oval 317"/>
              <p:cNvSpPr>
                <a:spLocks noChangeArrowheads="1"/>
              </p:cNvSpPr>
              <p:nvPr/>
            </p:nvSpPr>
            <p:spPr bwMode="auto">
              <a:xfrm>
                <a:off x="3635465" y="1722209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5" name="Oval 318"/>
              <p:cNvSpPr>
                <a:spLocks noChangeArrowheads="1"/>
              </p:cNvSpPr>
              <p:nvPr/>
            </p:nvSpPr>
            <p:spPr bwMode="auto">
              <a:xfrm>
                <a:off x="3819615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6" name="Oval 319"/>
              <p:cNvSpPr>
                <a:spLocks noChangeArrowheads="1"/>
              </p:cNvSpPr>
              <p:nvPr/>
            </p:nvSpPr>
            <p:spPr bwMode="auto">
              <a:xfrm>
                <a:off x="3808502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7" name="Oval 320"/>
              <p:cNvSpPr>
                <a:spLocks noChangeArrowheads="1"/>
              </p:cNvSpPr>
              <p:nvPr/>
            </p:nvSpPr>
            <p:spPr bwMode="auto">
              <a:xfrm>
                <a:off x="3795802" y="1746018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8" name="Oval 321"/>
              <p:cNvSpPr>
                <a:spLocks noChangeArrowheads="1"/>
              </p:cNvSpPr>
              <p:nvPr/>
            </p:nvSpPr>
            <p:spPr bwMode="auto">
              <a:xfrm>
                <a:off x="5461090" y="197816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79" name="Oval 322"/>
              <p:cNvSpPr>
                <a:spLocks noChangeArrowheads="1"/>
              </p:cNvSpPr>
              <p:nvPr/>
            </p:nvSpPr>
            <p:spPr bwMode="auto">
              <a:xfrm>
                <a:off x="5437277" y="1978164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80" name="Oval 323"/>
              <p:cNvSpPr>
                <a:spLocks noChangeArrowheads="1"/>
              </p:cNvSpPr>
              <p:nvPr/>
            </p:nvSpPr>
            <p:spPr bwMode="auto">
              <a:xfrm>
                <a:off x="5700802" y="20543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81" name="Oval 324"/>
              <p:cNvSpPr>
                <a:spLocks noChangeArrowheads="1"/>
              </p:cNvSpPr>
              <p:nvPr/>
            </p:nvSpPr>
            <p:spPr bwMode="auto">
              <a:xfrm>
                <a:off x="5676990" y="2054356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4" name="Group 238"/>
            <p:cNvGrpSpPr>
              <a:grpSpLocks/>
            </p:cNvGrpSpPr>
            <p:nvPr/>
          </p:nvGrpSpPr>
          <p:grpSpPr bwMode="auto">
            <a:xfrm>
              <a:off x="1395413" y="1354833"/>
              <a:ext cx="6897827" cy="248478"/>
              <a:chOff x="1395413" y="1354833"/>
              <a:chExt cx="6897827" cy="248478"/>
            </a:xfrm>
          </p:grpSpPr>
          <p:sp>
            <p:nvSpPr>
              <p:cNvPr id="391283" name="Freeform 222"/>
              <p:cNvSpPr>
                <a:spLocks/>
              </p:cNvSpPr>
              <p:nvPr/>
            </p:nvSpPr>
            <p:spPr bwMode="auto">
              <a:xfrm>
                <a:off x="1395413" y="1405320"/>
                <a:ext cx="6838950" cy="141669"/>
              </a:xfrm>
              <a:custGeom>
                <a:avLst/>
                <a:gdLst>
                  <a:gd name="T0" fmla="*/ 2147483647 w 4308"/>
                  <a:gd name="T1" fmla="*/ 2147483647 h 119"/>
                  <a:gd name="T2" fmla="*/ 2147483647 w 4308"/>
                  <a:gd name="T3" fmla="*/ 2147483647 h 119"/>
                  <a:gd name="T4" fmla="*/ 2147483647 w 4308"/>
                  <a:gd name="T5" fmla="*/ 2147483647 h 119"/>
                  <a:gd name="T6" fmla="*/ 2147483647 w 4308"/>
                  <a:gd name="T7" fmla="*/ 2147483647 h 119"/>
                  <a:gd name="T8" fmla="*/ 2147483647 w 4308"/>
                  <a:gd name="T9" fmla="*/ 0 h 119"/>
                  <a:gd name="T10" fmla="*/ 0 w 4308"/>
                  <a:gd name="T11" fmla="*/ 0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08"/>
                  <a:gd name="T19" fmla="*/ 0 h 119"/>
                  <a:gd name="T20" fmla="*/ 4308 w 4308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08" h="119">
                    <a:moveTo>
                      <a:pt x="4308" y="119"/>
                    </a:moveTo>
                    <a:lnTo>
                      <a:pt x="2727" y="119"/>
                    </a:lnTo>
                    <a:lnTo>
                      <a:pt x="2727" y="32"/>
                    </a:lnTo>
                    <a:lnTo>
                      <a:pt x="1998" y="32"/>
                    </a:lnTo>
                    <a:lnTo>
                      <a:pt x="1998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84" name="Oval 325"/>
              <p:cNvSpPr>
                <a:spLocks noChangeArrowheads="1"/>
              </p:cNvSpPr>
              <p:nvPr/>
            </p:nvSpPr>
            <p:spPr bwMode="auto">
              <a:xfrm>
                <a:off x="8185240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85" name="Oval 326"/>
              <p:cNvSpPr>
                <a:spLocks noChangeArrowheads="1"/>
              </p:cNvSpPr>
              <p:nvPr/>
            </p:nvSpPr>
            <p:spPr bwMode="auto">
              <a:xfrm>
                <a:off x="7926477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86" name="Oval 327"/>
              <p:cNvSpPr>
                <a:spLocks noChangeArrowheads="1"/>
              </p:cNvSpPr>
              <p:nvPr/>
            </p:nvSpPr>
            <p:spPr bwMode="auto">
              <a:xfrm>
                <a:off x="7729627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87" name="Oval 328"/>
              <p:cNvSpPr>
                <a:spLocks noChangeArrowheads="1"/>
              </p:cNvSpPr>
              <p:nvPr/>
            </p:nvSpPr>
            <p:spPr bwMode="auto">
              <a:xfrm>
                <a:off x="7705815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88" name="Oval 329"/>
              <p:cNvSpPr>
                <a:spLocks noChangeArrowheads="1"/>
              </p:cNvSpPr>
              <p:nvPr/>
            </p:nvSpPr>
            <p:spPr bwMode="auto">
              <a:xfrm>
                <a:off x="7615327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89" name="Oval 330"/>
              <p:cNvSpPr>
                <a:spLocks noChangeArrowheads="1"/>
              </p:cNvSpPr>
              <p:nvPr/>
            </p:nvSpPr>
            <p:spPr bwMode="auto">
              <a:xfrm>
                <a:off x="7596277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0" name="Oval 331"/>
              <p:cNvSpPr>
                <a:spLocks noChangeArrowheads="1"/>
              </p:cNvSpPr>
              <p:nvPr/>
            </p:nvSpPr>
            <p:spPr bwMode="auto">
              <a:xfrm>
                <a:off x="7348627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1" name="Oval 332"/>
              <p:cNvSpPr>
                <a:spLocks noChangeArrowheads="1"/>
              </p:cNvSpPr>
              <p:nvPr/>
            </p:nvSpPr>
            <p:spPr bwMode="auto">
              <a:xfrm>
                <a:off x="6839040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2" name="Oval 333"/>
              <p:cNvSpPr>
                <a:spLocks noChangeArrowheads="1"/>
              </p:cNvSpPr>
              <p:nvPr/>
            </p:nvSpPr>
            <p:spPr bwMode="auto">
              <a:xfrm>
                <a:off x="6818402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3" name="Oval 334"/>
              <p:cNvSpPr>
                <a:spLocks noChangeArrowheads="1"/>
              </p:cNvSpPr>
              <p:nvPr/>
            </p:nvSpPr>
            <p:spPr bwMode="auto">
              <a:xfrm>
                <a:off x="6780302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4" name="Oval 335"/>
              <p:cNvSpPr>
                <a:spLocks noChangeArrowheads="1"/>
              </p:cNvSpPr>
              <p:nvPr/>
            </p:nvSpPr>
            <p:spPr bwMode="auto">
              <a:xfrm>
                <a:off x="6713627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5" name="Oval 336"/>
              <p:cNvSpPr>
                <a:spLocks noChangeArrowheads="1"/>
              </p:cNvSpPr>
              <p:nvPr/>
            </p:nvSpPr>
            <p:spPr bwMode="auto">
              <a:xfrm>
                <a:off x="6634252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6" name="Oval 337"/>
              <p:cNvSpPr>
                <a:spLocks noChangeArrowheads="1"/>
              </p:cNvSpPr>
              <p:nvPr/>
            </p:nvSpPr>
            <p:spPr bwMode="auto">
              <a:xfrm>
                <a:off x="6551702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7" name="Oval 338"/>
              <p:cNvSpPr>
                <a:spLocks noChangeArrowheads="1"/>
              </p:cNvSpPr>
              <p:nvPr/>
            </p:nvSpPr>
            <p:spPr bwMode="auto">
              <a:xfrm>
                <a:off x="6311990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8" name="Oval 339"/>
              <p:cNvSpPr>
                <a:spLocks noChangeArrowheads="1"/>
              </p:cNvSpPr>
              <p:nvPr/>
            </p:nvSpPr>
            <p:spPr bwMode="auto">
              <a:xfrm>
                <a:off x="5857965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299" name="Oval 340"/>
              <p:cNvSpPr>
                <a:spLocks noChangeArrowheads="1"/>
              </p:cNvSpPr>
              <p:nvPr/>
            </p:nvSpPr>
            <p:spPr bwMode="auto">
              <a:xfrm>
                <a:off x="5797640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0" name="Oval 341"/>
              <p:cNvSpPr>
                <a:spLocks noChangeArrowheads="1"/>
              </p:cNvSpPr>
              <p:nvPr/>
            </p:nvSpPr>
            <p:spPr bwMode="auto">
              <a:xfrm>
                <a:off x="5715090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1" name="Oval 342"/>
              <p:cNvSpPr>
                <a:spLocks noChangeArrowheads="1"/>
              </p:cNvSpPr>
              <p:nvPr/>
            </p:nvSpPr>
            <p:spPr bwMode="auto">
              <a:xfrm>
                <a:off x="5684927" y="1495311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2" name="Oval 343"/>
              <p:cNvSpPr>
                <a:spLocks noChangeArrowheads="1"/>
              </p:cNvSpPr>
              <p:nvPr/>
            </p:nvSpPr>
            <p:spPr bwMode="auto">
              <a:xfrm>
                <a:off x="5672227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3" name="Oval 344"/>
              <p:cNvSpPr>
                <a:spLocks noChangeArrowheads="1"/>
              </p:cNvSpPr>
              <p:nvPr/>
            </p:nvSpPr>
            <p:spPr bwMode="auto">
              <a:xfrm>
                <a:off x="5648415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4" name="Oval 345"/>
              <p:cNvSpPr>
                <a:spLocks noChangeArrowheads="1"/>
              </p:cNvSpPr>
              <p:nvPr/>
            </p:nvSpPr>
            <p:spPr bwMode="auto">
              <a:xfrm>
                <a:off x="5618252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5" name="Oval 346"/>
              <p:cNvSpPr>
                <a:spLocks noChangeArrowheads="1"/>
              </p:cNvSpPr>
              <p:nvPr/>
            </p:nvSpPr>
            <p:spPr bwMode="auto">
              <a:xfrm>
                <a:off x="5538877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6" name="Oval 347"/>
              <p:cNvSpPr>
                <a:spLocks noChangeArrowheads="1"/>
              </p:cNvSpPr>
              <p:nvPr/>
            </p:nvSpPr>
            <p:spPr bwMode="auto">
              <a:xfrm>
                <a:off x="5354727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7" name="Oval 348"/>
              <p:cNvSpPr>
                <a:spLocks noChangeArrowheads="1"/>
              </p:cNvSpPr>
              <p:nvPr/>
            </p:nvSpPr>
            <p:spPr bwMode="auto">
              <a:xfrm>
                <a:off x="4832440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8" name="Oval 349"/>
              <p:cNvSpPr>
                <a:spLocks noChangeArrowheads="1"/>
              </p:cNvSpPr>
              <p:nvPr/>
            </p:nvSpPr>
            <p:spPr bwMode="auto">
              <a:xfrm>
                <a:off x="4813390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09" name="Oval 350"/>
              <p:cNvSpPr>
                <a:spLocks noChangeArrowheads="1"/>
              </p:cNvSpPr>
              <p:nvPr/>
            </p:nvSpPr>
            <p:spPr bwMode="auto">
              <a:xfrm>
                <a:off x="4776877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0" name="Oval 351"/>
              <p:cNvSpPr>
                <a:spLocks noChangeArrowheads="1"/>
              </p:cNvSpPr>
              <p:nvPr/>
            </p:nvSpPr>
            <p:spPr bwMode="auto">
              <a:xfrm>
                <a:off x="4754652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1" name="Oval 352"/>
              <p:cNvSpPr>
                <a:spLocks noChangeArrowheads="1"/>
              </p:cNvSpPr>
              <p:nvPr/>
            </p:nvSpPr>
            <p:spPr bwMode="auto">
              <a:xfrm>
                <a:off x="4730840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2" name="Oval 353"/>
              <p:cNvSpPr>
                <a:spLocks noChangeArrowheads="1"/>
              </p:cNvSpPr>
              <p:nvPr/>
            </p:nvSpPr>
            <p:spPr bwMode="auto">
              <a:xfrm>
                <a:off x="4664165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3" name="Oval 354"/>
              <p:cNvSpPr>
                <a:spLocks noChangeArrowheads="1"/>
              </p:cNvSpPr>
              <p:nvPr/>
            </p:nvSpPr>
            <p:spPr bwMode="auto">
              <a:xfrm>
                <a:off x="4643527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4" name="Oval 355"/>
              <p:cNvSpPr>
                <a:spLocks noChangeArrowheads="1"/>
              </p:cNvSpPr>
              <p:nvPr/>
            </p:nvSpPr>
            <p:spPr bwMode="auto">
              <a:xfrm>
                <a:off x="4573677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5" name="Oval 356"/>
              <p:cNvSpPr>
                <a:spLocks noChangeArrowheads="1"/>
              </p:cNvSpPr>
              <p:nvPr/>
            </p:nvSpPr>
            <p:spPr bwMode="auto">
              <a:xfrm>
                <a:off x="45181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6" name="Oval 357"/>
              <p:cNvSpPr>
                <a:spLocks noChangeArrowheads="1"/>
              </p:cNvSpPr>
              <p:nvPr/>
            </p:nvSpPr>
            <p:spPr bwMode="auto">
              <a:xfrm>
                <a:off x="449112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7" name="Oval 358"/>
              <p:cNvSpPr>
                <a:spLocks noChangeArrowheads="1"/>
              </p:cNvSpPr>
              <p:nvPr/>
            </p:nvSpPr>
            <p:spPr bwMode="auto">
              <a:xfrm>
                <a:off x="445937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8" name="Oval 359"/>
              <p:cNvSpPr>
                <a:spLocks noChangeArrowheads="1"/>
              </p:cNvSpPr>
              <p:nvPr/>
            </p:nvSpPr>
            <p:spPr bwMode="auto">
              <a:xfrm>
                <a:off x="44165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19" name="Oval 360"/>
              <p:cNvSpPr>
                <a:spLocks noChangeArrowheads="1"/>
              </p:cNvSpPr>
              <p:nvPr/>
            </p:nvSpPr>
            <p:spPr bwMode="auto">
              <a:xfrm>
                <a:off x="4392702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0" name="Oval 361"/>
              <p:cNvSpPr>
                <a:spLocks noChangeArrowheads="1"/>
              </p:cNvSpPr>
              <p:nvPr/>
            </p:nvSpPr>
            <p:spPr bwMode="auto">
              <a:xfrm>
                <a:off x="4368890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1" name="Oval 362"/>
              <p:cNvSpPr>
                <a:spLocks noChangeArrowheads="1"/>
              </p:cNvSpPr>
              <p:nvPr/>
            </p:nvSpPr>
            <p:spPr bwMode="auto">
              <a:xfrm>
                <a:off x="433396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2" name="Oval 363"/>
              <p:cNvSpPr>
                <a:spLocks noChangeArrowheads="1"/>
              </p:cNvSpPr>
              <p:nvPr/>
            </p:nvSpPr>
            <p:spPr bwMode="auto">
              <a:xfrm>
                <a:off x="418156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3" name="Oval 364"/>
              <p:cNvSpPr>
                <a:spLocks noChangeArrowheads="1"/>
              </p:cNvSpPr>
              <p:nvPr/>
            </p:nvSpPr>
            <p:spPr bwMode="auto">
              <a:xfrm>
                <a:off x="40863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4" name="Oval 365"/>
              <p:cNvSpPr>
                <a:spLocks noChangeArrowheads="1"/>
              </p:cNvSpPr>
              <p:nvPr/>
            </p:nvSpPr>
            <p:spPr bwMode="auto">
              <a:xfrm>
                <a:off x="397677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5" name="Oval 366"/>
              <p:cNvSpPr>
                <a:spLocks noChangeArrowheads="1"/>
              </p:cNvSpPr>
              <p:nvPr/>
            </p:nvSpPr>
            <p:spPr bwMode="auto">
              <a:xfrm>
                <a:off x="3960902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6" name="Oval 367"/>
              <p:cNvSpPr>
                <a:spLocks noChangeArrowheads="1"/>
              </p:cNvSpPr>
              <p:nvPr/>
            </p:nvSpPr>
            <p:spPr bwMode="auto">
              <a:xfrm>
                <a:off x="3827552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7" name="Oval 368"/>
              <p:cNvSpPr>
                <a:spLocks noChangeArrowheads="1"/>
              </p:cNvSpPr>
              <p:nvPr/>
            </p:nvSpPr>
            <p:spPr bwMode="auto">
              <a:xfrm>
                <a:off x="3795802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8" name="Oval 369"/>
              <p:cNvSpPr>
                <a:spLocks noChangeArrowheads="1"/>
              </p:cNvSpPr>
              <p:nvPr/>
            </p:nvSpPr>
            <p:spPr bwMode="auto">
              <a:xfrm>
                <a:off x="374182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29" name="Oval 370"/>
              <p:cNvSpPr>
                <a:spLocks noChangeArrowheads="1"/>
              </p:cNvSpPr>
              <p:nvPr/>
            </p:nvSpPr>
            <p:spPr bwMode="auto">
              <a:xfrm>
                <a:off x="37180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0" name="Oval 371"/>
              <p:cNvSpPr>
                <a:spLocks noChangeArrowheads="1"/>
              </p:cNvSpPr>
              <p:nvPr/>
            </p:nvSpPr>
            <p:spPr bwMode="auto">
              <a:xfrm>
                <a:off x="4621302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1" name="Oval 372"/>
              <p:cNvSpPr>
                <a:spLocks noChangeArrowheads="1"/>
              </p:cNvSpPr>
              <p:nvPr/>
            </p:nvSpPr>
            <p:spPr bwMode="auto">
              <a:xfrm>
                <a:off x="4597490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2" name="Oval 373"/>
              <p:cNvSpPr>
                <a:spLocks noChangeArrowheads="1"/>
              </p:cNvSpPr>
              <p:nvPr/>
            </p:nvSpPr>
            <p:spPr bwMode="auto">
              <a:xfrm>
                <a:off x="4746715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3" name="Oval 374"/>
              <p:cNvSpPr>
                <a:spLocks noChangeArrowheads="1"/>
              </p:cNvSpPr>
              <p:nvPr/>
            </p:nvSpPr>
            <p:spPr bwMode="auto">
              <a:xfrm>
                <a:off x="5594440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4" name="Oval 375"/>
              <p:cNvSpPr>
                <a:spLocks noChangeArrowheads="1"/>
              </p:cNvSpPr>
              <p:nvPr/>
            </p:nvSpPr>
            <p:spPr bwMode="auto">
              <a:xfrm>
                <a:off x="5581740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5" name="Oval 376"/>
              <p:cNvSpPr>
                <a:spLocks noChangeArrowheads="1"/>
              </p:cNvSpPr>
              <p:nvPr/>
            </p:nvSpPr>
            <p:spPr bwMode="auto">
              <a:xfrm>
                <a:off x="5567452" y="1395310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6" name="Oval 377"/>
              <p:cNvSpPr>
                <a:spLocks noChangeArrowheads="1"/>
              </p:cNvSpPr>
              <p:nvPr/>
            </p:nvSpPr>
            <p:spPr bwMode="auto">
              <a:xfrm>
                <a:off x="37688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7" name="Oval 378"/>
              <p:cNvSpPr>
                <a:spLocks noChangeArrowheads="1"/>
              </p:cNvSpPr>
              <p:nvPr/>
            </p:nvSpPr>
            <p:spPr bwMode="auto">
              <a:xfrm>
                <a:off x="3702140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8" name="Oval 379"/>
              <p:cNvSpPr>
                <a:spLocks noChangeArrowheads="1"/>
              </p:cNvSpPr>
              <p:nvPr/>
            </p:nvSpPr>
            <p:spPr bwMode="auto">
              <a:xfrm>
                <a:off x="3683090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39" name="Oval 380"/>
              <p:cNvSpPr>
                <a:spLocks noChangeArrowheads="1"/>
              </p:cNvSpPr>
              <p:nvPr/>
            </p:nvSpPr>
            <p:spPr bwMode="auto">
              <a:xfrm>
                <a:off x="3662452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0" name="Oval 381"/>
              <p:cNvSpPr>
                <a:spLocks noChangeArrowheads="1"/>
              </p:cNvSpPr>
              <p:nvPr/>
            </p:nvSpPr>
            <p:spPr bwMode="auto">
              <a:xfrm>
                <a:off x="364657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1" name="Oval 382"/>
              <p:cNvSpPr>
                <a:spLocks noChangeArrowheads="1"/>
              </p:cNvSpPr>
              <p:nvPr/>
            </p:nvSpPr>
            <p:spPr bwMode="auto">
              <a:xfrm>
                <a:off x="362276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2" name="Oval 383"/>
              <p:cNvSpPr>
                <a:spLocks noChangeArrowheads="1"/>
              </p:cNvSpPr>
              <p:nvPr/>
            </p:nvSpPr>
            <p:spPr bwMode="auto">
              <a:xfrm>
                <a:off x="361482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3" name="Oval 384"/>
              <p:cNvSpPr>
                <a:spLocks noChangeArrowheads="1"/>
              </p:cNvSpPr>
              <p:nvPr/>
            </p:nvSpPr>
            <p:spPr bwMode="auto">
              <a:xfrm>
                <a:off x="36037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4" name="Oval 385"/>
              <p:cNvSpPr>
                <a:spLocks noChangeArrowheads="1"/>
              </p:cNvSpPr>
              <p:nvPr/>
            </p:nvSpPr>
            <p:spPr bwMode="auto">
              <a:xfrm>
                <a:off x="3587840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5" name="Oval 386"/>
              <p:cNvSpPr>
                <a:spLocks noChangeArrowheads="1"/>
              </p:cNvSpPr>
              <p:nvPr/>
            </p:nvSpPr>
            <p:spPr bwMode="auto">
              <a:xfrm>
                <a:off x="351322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6" name="Oval 387"/>
              <p:cNvSpPr>
                <a:spLocks noChangeArrowheads="1"/>
              </p:cNvSpPr>
              <p:nvPr/>
            </p:nvSpPr>
            <p:spPr bwMode="auto">
              <a:xfrm>
                <a:off x="3446552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7" name="Oval 388"/>
              <p:cNvSpPr>
                <a:spLocks noChangeArrowheads="1"/>
              </p:cNvSpPr>
              <p:nvPr/>
            </p:nvSpPr>
            <p:spPr bwMode="auto">
              <a:xfrm>
                <a:off x="343067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8" name="Oval 389"/>
              <p:cNvSpPr>
                <a:spLocks noChangeArrowheads="1"/>
              </p:cNvSpPr>
              <p:nvPr/>
            </p:nvSpPr>
            <p:spPr bwMode="auto">
              <a:xfrm>
                <a:off x="3411627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49" name="Oval 390"/>
              <p:cNvSpPr>
                <a:spLocks noChangeArrowheads="1"/>
              </p:cNvSpPr>
              <p:nvPr/>
            </p:nvSpPr>
            <p:spPr bwMode="auto">
              <a:xfrm>
                <a:off x="33878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50" name="Oval 391"/>
              <p:cNvSpPr>
                <a:spLocks noChangeArrowheads="1"/>
              </p:cNvSpPr>
              <p:nvPr/>
            </p:nvSpPr>
            <p:spPr bwMode="auto">
              <a:xfrm>
                <a:off x="335606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5" name="Group 444"/>
              <p:cNvGrpSpPr>
                <a:grpSpLocks/>
              </p:cNvGrpSpPr>
              <p:nvPr/>
            </p:nvGrpSpPr>
            <p:grpSpPr bwMode="auto">
              <a:xfrm>
                <a:off x="2300377" y="1354833"/>
                <a:ext cx="108000" cy="108000"/>
                <a:chOff x="1445" y="1143"/>
                <a:chExt cx="438" cy="74"/>
              </a:xfrm>
            </p:grpSpPr>
            <p:sp>
              <p:nvSpPr>
                <p:cNvPr id="391352" name="Oval 392"/>
                <p:cNvSpPr>
                  <a:spLocks noChangeArrowheads="1"/>
                </p:cNvSpPr>
                <p:nvPr/>
              </p:nvSpPr>
              <p:spPr bwMode="auto">
                <a:xfrm>
                  <a:off x="1811" y="1143"/>
                  <a:ext cx="72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53" name="Oval 393"/>
                <p:cNvSpPr>
                  <a:spLocks noChangeArrowheads="1"/>
                </p:cNvSpPr>
                <p:nvPr/>
              </p:nvSpPr>
              <p:spPr bwMode="auto">
                <a:xfrm>
                  <a:off x="1759" y="1143"/>
                  <a:ext cx="72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54" name="Oval 394"/>
                <p:cNvSpPr>
                  <a:spLocks noChangeArrowheads="1"/>
                </p:cNvSpPr>
                <p:nvPr/>
              </p:nvSpPr>
              <p:spPr bwMode="auto">
                <a:xfrm>
                  <a:off x="1700" y="1143"/>
                  <a:ext cx="71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55" name="Oval 395"/>
                <p:cNvSpPr>
                  <a:spLocks noChangeArrowheads="1"/>
                </p:cNvSpPr>
                <p:nvPr/>
              </p:nvSpPr>
              <p:spPr bwMode="auto">
                <a:xfrm>
                  <a:off x="1658" y="1143"/>
                  <a:ext cx="71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56" name="Oval 396"/>
                <p:cNvSpPr>
                  <a:spLocks noChangeArrowheads="1"/>
                </p:cNvSpPr>
                <p:nvPr/>
              </p:nvSpPr>
              <p:spPr bwMode="auto">
                <a:xfrm>
                  <a:off x="1648" y="1143"/>
                  <a:ext cx="72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57" name="Oval 397"/>
                <p:cNvSpPr>
                  <a:spLocks noChangeArrowheads="1"/>
                </p:cNvSpPr>
                <p:nvPr/>
              </p:nvSpPr>
              <p:spPr bwMode="auto">
                <a:xfrm>
                  <a:off x="1638" y="1143"/>
                  <a:ext cx="72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58" name="Oval 398"/>
                <p:cNvSpPr>
                  <a:spLocks noChangeArrowheads="1"/>
                </p:cNvSpPr>
                <p:nvPr/>
              </p:nvSpPr>
              <p:spPr bwMode="auto">
                <a:xfrm>
                  <a:off x="1628" y="1143"/>
                  <a:ext cx="72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59" name="Oval 399"/>
                <p:cNvSpPr>
                  <a:spLocks noChangeArrowheads="1"/>
                </p:cNvSpPr>
                <p:nvPr/>
              </p:nvSpPr>
              <p:spPr bwMode="auto">
                <a:xfrm>
                  <a:off x="1621" y="1143"/>
                  <a:ext cx="74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60" name="Oval 400"/>
                <p:cNvSpPr>
                  <a:spLocks noChangeArrowheads="1"/>
                </p:cNvSpPr>
                <p:nvPr/>
              </p:nvSpPr>
              <p:spPr bwMode="auto">
                <a:xfrm>
                  <a:off x="1601" y="1143"/>
                  <a:ext cx="74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61" name="Oval 401"/>
                <p:cNvSpPr>
                  <a:spLocks noChangeArrowheads="1"/>
                </p:cNvSpPr>
                <p:nvPr/>
              </p:nvSpPr>
              <p:spPr bwMode="auto">
                <a:xfrm>
                  <a:off x="1542" y="1143"/>
                  <a:ext cx="71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62" name="Oval 402"/>
                <p:cNvSpPr>
                  <a:spLocks noChangeArrowheads="1"/>
                </p:cNvSpPr>
                <p:nvPr/>
              </p:nvSpPr>
              <p:spPr bwMode="auto">
                <a:xfrm>
                  <a:off x="1527" y="1143"/>
                  <a:ext cx="71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63" name="Oval 403"/>
                <p:cNvSpPr>
                  <a:spLocks noChangeArrowheads="1"/>
                </p:cNvSpPr>
                <p:nvPr/>
              </p:nvSpPr>
              <p:spPr bwMode="auto">
                <a:xfrm>
                  <a:off x="1504" y="1143"/>
                  <a:ext cx="72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91364" name="Oval 404"/>
                <p:cNvSpPr>
                  <a:spLocks noChangeArrowheads="1"/>
                </p:cNvSpPr>
                <p:nvPr/>
              </p:nvSpPr>
              <p:spPr bwMode="auto">
                <a:xfrm>
                  <a:off x="1445" y="1143"/>
                  <a:ext cx="72" cy="74"/>
                </a:xfrm>
                <a:prstGeom prst="ellipse">
                  <a:avLst/>
                </a:prstGeom>
                <a:noFill/>
                <a:ln w="19050" cap="rnd">
                  <a:solidFill>
                    <a:srgbClr val="252D65"/>
                  </a:solidFill>
                  <a:miter lim="800000"/>
                  <a:headEnd/>
                  <a:tailEnd/>
                </a:ln>
              </p:spPr>
              <p:txBody>
                <a:bodyPr lIns="109728" tIns="54864" rIns="109728" bIns="54864"/>
                <a:lstStyle/>
                <a:p>
                  <a:pPr defTabSz="1096963" eaLnBrk="0" hangingPunct="0">
                    <a:spcBef>
                      <a:spcPct val="50000"/>
                    </a:spcBef>
                  </a:pPr>
                  <a:endParaRPr lang="en-GB" sz="1900" b="1">
                    <a:solidFill>
                      <a:srgbClr val="000000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391365" name="Oval 405"/>
              <p:cNvSpPr>
                <a:spLocks noChangeArrowheads="1"/>
              </p:cNvSpPr>
              <p:nvPr/>
            </p:nvSpPr>
            <p:spPr bwMode="auto">
              <a:xfrm>
                <a:off x="35021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66" name="Oval 406"/>
              <p:cNvSpPr>
                <a:spLocks noChangeArrowheads="1"/>
              </p:cNvSpPr>
              <p:nvPr/>
            </p:nvSpPr>
            <p:spPr bwMode="auto">
              <a:xfrm>
                <a:off x="348941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  <p:sp>
            <p:nvSpPr>
              <p:cNvPr id="391367" name="Oval 407"/>
              <p:cNvSpPr>
                <a:spLocks noChangeArrowheads="1"/>
              </p:cNvSpPr>
              <p:nvPr/>
            </p:nvSpPr>
            <p:spPr bwMode="auto">
              <a:xfrm>
                <a:off x="3470365" y="1354833"/>
                <a:ext cx="108000" cy="108000"/>
              </a:xfrm>
              <a:prstGeom prst="ellipse">
                <a:avLst/>
              </a:prstGeom>
              <a:noFill/>
              <a:ln w="19050" cap="rnd">
                <a:solidFill>
                  <a:srgbClr val="252D65"/>
                </a:solidFill>
                <a:miter lim="800000"/>
                <a:headEnd/>
                <a:tailEnd/>
              </a:ln>
            </p:spPr>
            <p:txBody>
              <a:bodyPr lIns="109728" tIns="54864" rIns="109728" bIns="54864"/>
              <a:lstStyle/>
              <a:p>
                <a:pPr defTabSz="1096963" eaLnBrk="0" hangingPunct="0">
                  <a:spcBef>
                    <a:spcPct val="50000"/>
                  </a:spcBef>
                </a:pPr>
                <a:endParaRPr lang="en-GB" sz="1900" b="1">
                  <a:solidFill>
                    <a:srgbClr val="000000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391368" name="Rectangle 7"/>
            <p:cNvSpPr>
              <a:spLocks noChangeArrowheads="1"/>
            </p:cNvSpPr>
            <p:nvPr/>
          </p:nvSpPr>
          <p:spPr bwMode="auto">
            <a:xfrm>
              <a:off x="3854451" y="4030353"/>
              <a:ext cx="2366963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Follow-up time (years)</a:t>
              </a:r>
              <a:endPara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391369" name="Rectangle 7"/>
            <p:cNvSpPr>
              <a:spLocks noChangeArrowheads="1"/>
            </p:cNvSpPr>
            <p:nvPr/>
          </p:nvSpPr>
          <p:spPr bwMode="auto">
            <a:xfrm>
              <a:off x="8621713" y="3799397"/>
              <a:ext cx="29845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7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0" name="Rectangle 7"/>
            <p:cNvSpPr>
              <a:spLocks noChangeArrowheads="1"/>
            </p:cNvSpPr>
            <p:nvPr/>
          </p:nvSpPr>
          <p:spPr bwMode="auto">
            <a:xfrm>
              <a:off x="1235076" y="3799397"/>
              <a:ext cx="29845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1" name="Rectangle 7"/>
            <p:cNvSpPr>
              <a:spLocks noChangeArrowheads="1"/>
            </p:cNvSpPr>
            <p:nvPr/>
          </p:nvSpPr>
          <p:spPr bwMode="auto">
            <a:xfrm>
              <a:off x="2289176" y="3799397"/>
              <a:ext cx="29845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1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2" name="Rectangle 7"/>
            <p:cNvSpPr>
              <a:spLocks noChangeArrowheads="1"/>
            </p:cNvSpPr>
            <p:nvPr/>
          </p:nvSpPr>
          <p:spPr bwMode="auto">
            <a:xfrm>
              <a:off x="3344863" y="3799397"/>
              <a:ext cx="29845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2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3" name="Rectangle 7"/>
            <p:cNvSpPr>
              <a:spLocks noChangeArrowheads="1"/>
            </p:cNvSpPr>
            <p:nvPr/>
          </p:nvSpPr>
          <p:spPr bwMode="auto">
            <a:xfrm>
              <a:off x="4400551" y="3799397"/>
              <a:ext cx="29845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3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4" name="Rectangle 7"/>
            <p:cNvSpPr>
              <a:spLocks noChangeArrowheads="1"/>
            </p:cNvSpPr>
            <p:nvPr/>
          </p:nvSpPr>
          <p:spPr bwMode="auto">
            <a:xfrm>
              <a:off x="5454651" y="3799397"/>
              <a:ext cx="29845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4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5" name="Rectangle 7"/>
            <p:cNvSpPr>
              <a:spLocks noChangeArrowheads="1"/>
            </p:cNvSpPr>
            <p:nvPr/>
          </p:nvSpPr>
          <p:spPr bwMode="auto">
            <a:xfrm>
              <a:off x="6510338" y="3799397"/>
              <a:ext cx="29845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5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6" name="Rectangle 7"/>
            <p:cNvSpPr>
              <a:spLocks noChangeArrowheads="1"/>
            </p:cNvSpPr>
            <p:nvPr/>
          </p:nvSpPr>
          <p:spPr bwMode="auto">
            <a:xfrm>
              <a:off x="7566026" y="3799397"/>
              <a:ext cx="29845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6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7" name="Rectangle 7"/>
            <p:cNvSpPr>
              <a:spLocks noChangeArrowheads="1"/>
            </p:cNvSpPr>
            <p:nvPr/>
          </p:nvSpPr>
          <p:spPr bwMode="auto">
            <a:xfrm>
              <a:off x="776288" y="1286271"/>
              <a:ext cx="58420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1.00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8" name="Rectangle 7"/>
            <p:cNvSpPr>
              <a:spLocks noChangeArrowheads="1"/>
            </p:cNvSpPr>
            <p:nvPr/>
          </p:nvSpPr>
          <p:spPr bwMode="auto">
            <a:xfrm>
              <a:off x="776288" y="1879136"/>
              <a:ext cx="58420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0.75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79" name="Rectangle 7"/>
            <p:cNvSpPr>
              <a:spLocks noChangeArrowheads="1"/>
            </p:cNvSpPr>
            <p:nvPr/>
          </p:nvSpPr>
          <p:spPr bwMode="auto">
            <a:xfrm>
              <a:off x="776288" y="2472000"/>
              <a:ext cx="58420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0.50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80" name="Rectangle 7"/>
            <p:cNvSpPr>
              <a:spLocks noChangeArrowheads="1"/>
            </p:cNvSpPr>
            <p:nvPr/>
          </p:nvSpPr>
          <p:spPr bwMode="auto">
            <a:xfrm>
              <a:off x="776288" y="3064865"/>
              <a:ext cx="58420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0.25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81" name="Rectangle 7"/>
            <p:cNvSpPr>
              <a:spLocks noChangeArrowheads="1"/>
            </p:cNvSpPr>
            <p:nvPr/>
          </p:nvSpPr>
          <p:spPr bwMode="auto">
            <a:xfrm>
              <a:off x="776288" y="3658919"/>
              <a:ext cx="58420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r" defTabSz="1096963" eaLnBrk="0" hangingPunct="0">
                <a:spcBef>
                  <a:spcPct val="50000"/>
                </a:spcBef>
              </a:pPr>
              <a:r>
                <a:rPr lang="en-GB" sz="1700" b="1">
                  <a:solidFill>
                    <a:srgbClr val="000000"/>
                  </a:solidFill>
                  <a:ea typeface="ＭＳ Ｐゴシック" charset="-128"/>
                </a:rPr>
                <a:t>0.00</a:t>
              </a:r>
              <a:endParaRPr lang="en-US" sz="1700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391382" name="Rectangle 7"/>
            <p:cNvSpPr>
              <a:spLocks noChangeArrowheads="1"/>
            </p:cNvSpPr>
            <p:nvPr/>
          </p:nvSpPr>
          <p:spPr bwMode="auto">
            <a:xfrm rot="-5400000">
              <a:off x="-443331" y="2343049"/>
              <a:ext cx="2029787" cy="5842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algn="ctr" defTabSz="1096963" eaLnBrk="0" hangingPunct="0">
                <a:spcBef>
                  <a:spcPct val="50000"/>
                </a:spcBef>
              </a:pP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Estimated proportion not </a:t>
              </a:r>
              <a:b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admitted to nursing home</a:t>
              </a:r>
              <a:endPara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391383" name="Rectangle 7"/>
            <p:cNvSpPr>
              <a:spLocks noChangeArrowheads="1"/>
            </p:cNvSpPr>
            <p:nvPr/>
          </p:nvSpPr>
          <p:spPr bwMode="auto">
            <a:xfrm>
              <a:off x="2132013" y="2644168"/>
              <a:ext cx="2374900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defTabSz="1096963" eaLnBrk="0" hangingPunct="0">
                <a:spcBef>
                  <a:spcPct val="50000"/>
                </a:spcBef>
              </a:pPr>
              <a:r>
                <a:rPr lang="en-GB" sz="1700" b="1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Memantine</a:t>
              </a: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 </a:t>
              </a: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 </a:t>
              </a:r>
              <a:r>
                <a:rPr lang="en-GB" sz="17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ChEIs</a:t>
              </a:r>
              <a:endParaRPr lang="en-GB" sz="17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384" name="Rectangle 7"/>
            <p:cNvSpPr>
              <a:spLocks noChangeArrowheads="1"/>
            </p:cNvSpPr>
            <p:nvPr/>
          </p:nvSpPr>
          <p:spPr bwMode="auto">
            <a:xfrm>
              <a:off x="2120901" y="2870362"/>
              <a:ext cx="1357313" cy="2535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109728" tIns="54864" rIns="109728" bIns="54864"/>
            <a:lstStyle/>
            <a:p>
              <a:pPr defTabSz="1096963" eaLnBrk="0" hangingPunct="0">
                <a:spcBef>
                  <a:spcPct val="50000"/>
                </a:spcBef>
              </a:pPr>
              <a:r>
                <a:rPr lang="en-GB" sz="17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ChEIs</a:t>
              </a:r>
              <a:r>
                <a:rPr lang="en-GB" sz="17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alone</a:t>
              </a:r>
              <a:endParaRPr lang="en-GB" sz="17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385" name="Line 428"/>
            <p:cNvSpPr>
              <a:spLocks noChangeShapeType="1"/>
            </p:cNvSpPr>
            <p:nvPr/>
          </p:nvSpPr>
          <p:spPr bwMode="auto">
            <a:xfrm rot="16200000" flipV="1">
              <a:off x="5078413" y="104690"/>
              <a:ext cx="0" cy="7373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386" name="Line 25"/>
            <p:cNvSpPr>
              <a:spLocks noChangeShapeType="1"/>
            </p:cNvSpPr>
            <p:nvPr/>
          </p:nvSpPr>
          <p:spPr bwMode="auto">
            <a:xfrm>
              <a:off x="1390651" y="3792254"/>
              <a:ext cx="0" cy="53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87" name="Line 26"/>
            <p:cNvSpPr>
              <a:spLocks noChangeShapeType="1"/>
            </p:cNvSpPr>
            <p:nvPr/>
          </p:nvSpPr>
          <p:spPr bwMode="auto">
            <a:xfrm>
              <a:off x="2443163" y="3792254"/>
              <a:ext cx="0" cy="53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88" name="Line 27"/>
            <p:cNvSpPr>
              <a:spLocks noChangeShapeType="1"/>
            </p:cNvSpPr>
            <p:nvPr/>
          </p:nvSpPr>
          <p:spPr bwMode="auto">
            <a:xfrm>
              <a:off x="3495676" y="3792254"/>
              <a:ext cx="0" cy="53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89" name="Line 28"/>
            <p:cNvSpPr>
              <a:spLocks noChangeShapeType="1"/>
            </p:cNvSpPr>
            <p:nvPr/>
          </p:nvSpPr>
          <p:spPr bwMode="auto">
            <a:xfrm>
              <a:off x="4549776" y="3792254"/>
              <a:ext cx="0" cy="53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0" name="Line 29"/>
            <p:cNvSpPr>
              <a:spLocks noChangeShapeType="1"/>
            </p:cNvSpPr>
            <p:nvPr/>
          </p:nvSpPr>
          <p:spPr bwMode="auto">
            <a:xfrm>
              <a:off x="5602288" y="3792254"/>
              <a:ext cx="0" cy="53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1" name="Line 31"/>
            <p:cNvSpPr>
              <a:spLocks noChangeShapeType="1"/>
            </p:cNvSpPr>
            <p:nvPr/>
          </p:nvSpPr>
          <p:spPr bwMode="auto">
            <a:xfrm>
              <a:off x="6656388" y="3792254"/>
              <a:ext cx="0" cy="53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2" name="Line 32"/>
            <p:cNvSpPr>
              <a:spLocks noChangeShapeType="1"/>
            </p:cNvSpPr>
            <p:nvPr/>
          </p:nvSpPr>
          <p:spPr bwMode="auto">
            <a:xfrm>
              <a:off x="7708901" y="3792254"/>
              <a:ext cx="0" cy="53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3" name="Line 33"/>
            <p:cNvSpPr>
              <a:spLocks noChangeShapeType="1"/>
            </p:cNvSpPr>
            <p:nvPr/>
          </p:nvSpPr>
          <p:spPr bwMode="auto">
            <a:xfrm>
              <a:off x="8763001" y="3792254"/>
              <a:ext cx="0" cy="53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4" name="Line 25"/>
            <p:cNvSpPr>
              <a:spLocks noChangeShapeType="1"/>
            </p:cNvSpPr>
            <p:nvPr/>
          </p:nvSpPr>
          <p:spPr bwMode="auto">
            <a:xfrm rot="-5400000">
              <a:off x="1357313" y="3755940"/>
              <a:ext cx="0" cy="71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5" name="Line 25"/>
            <p:cNvSpPr>
              <a:spLocks noChangeShapeType="1"/>
            </p:cNvSpPr>
            <p:nvPr/>
          </p:nvSpPr>
          <p:spPr bwMode="auto">
            <a:xfrm rot="-5400000">
              <a:off x="1357313" y="1973776"/>
              <a:ext cx="0" cy="71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6" name="Line 25"/>
            <p:cNvSpPr>
              <a:spLocks noChangeShapeType="1"/>
            </p:cNvSpPr>
            <p:nvPr/>
          </p:nvSpPr>
          <p:spPr bwMode="auto">
            <a:xfrm rot="-5400000">
              <a:off x="1357313" y="2567831"/>
              <a:ext cx="0" cy="71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7" name="Line 25"/>
            <p:cNvSpPr>
              <a:spLocks noChangeShapeType="1"/>
            </p:cNvSpPr>
            <p:nvPr/>
          </p:nvSpPr>
          <p:spPr bwMode="auto">
            <a:xfrm rot="-5400000">
              <a:off x="1357313" y="3161886"/>
              <a:ext cx="0" cy="71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8" name="Line 25"/>
            <p:cNvSpPr>
              <a:spLocks noChangeShapeType="1"/>
            </p:cNvSpPr>
            <p:nvPr/>
          </p:nvSpPr>
          <p:spPr bwMode="auto">
            <a:xfrm rot="-5400000">
              <a:off x="1357313" y="1379721"/>
              <a:ext cx="0" cy="71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1399" name="Line 451"/>
            <p:cNvSpPr>
              <a:spLocks noChangeShapeType="1"/>
            </p:cNvSpPr>
            <p:nvPr/>
          </p:nvSpPr>
          <p:spPr bwMode="auto">
            <a:xfrm rot="16200000" flipV="1">
              <a:off x="5078413" y="-2409626"/>
              <a:ext cx="0" cy="7373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400" name="Line 454"/>
            <p:cNvSpPr>
              <a:spLocks noChangeShapeType="1"/>
            </p:cNvSpPr>
            <p:nvPr/>
          </p:nvSpPr>
          <p:spPr bwMode="auto">
            <a:xfrm flipV="1">
              <a:off x="8763001" y="1277938"/>
              <a:ext cx="0" cy="2514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1401" name="Rectangle 7"/>
          <p:cNvSpPr>
            <a:spLocks noChangeArrowheads="1"/>
          </p:cNvSpPr>
          <p:nvPr/>
        </p:nvSpPr>
        <p:spPr bwMode="auto">
          <a:xfrm>
            <a:off x="5636561" y="6473301"/>
            <a:ext cx="4459939" cy="2954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109728" tIns="54864" rIns="109728" bIns="54864">
            <a:spAutoFit/>
          </a:bodyPr>
          <a:lstStyle/>
          <a:p>
            <a:pPr algn="r" defTabSz="1096963" eaLnBrk="0" hangingPunct="0">
              <a:spcBef>
                <a:spcPct val="50000"/>
              </a:spcBef>
            </a:pP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Lopez et al. J </a:t>
            </a:r>
            <a:r>
              <a:rPr lang="en-GB" sz="1200" i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Neurol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GB" sz="1200" i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Neurosurg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Psychiatry 2009; </a:t>
            </a:r>
            <a:r>
              <a:rPr lang="en-GB" sz="1200" i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80: 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600–607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04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152399"/>
            <a:ext cx="92583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Compression of Morbidity</a:t>
            </a:r>
          </a:p>
        </p:txBody>
      </p:sp>
      <p:pic>
        <p:nvPicPr>
          <p:cNvPr id="36867" name="Picture 3" descr="Becker Ed 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1" y="1066800"/>
            <a:ext cx="9639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86100" y="6551038"/>
            <a:ext cx="707135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Becker JT, Tarraga-Mestre L, Ziolko S, Lopez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OL.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Journal of Psychiatry 2007: 164: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849-52</a:t>
            </a:r>
            <a:r>
              <a:rPr lang="en-US" sz="12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8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6214"/>
            <a:ext cx="8477250" cy="909637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COMMENTS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1352190"/>
              </p:ext>
            </p:extLst>
          </p:nvPr>
        </p:nvGraphicFramePr>
        <p:xfrm>
          <a:off x="495300" y="914400"/>
          <a:ext cx="9448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968692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Risk Factors for </a:t>
            </a:r>
            <a:b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Alzheimer’s Disease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993499"/>
              </p:ext>
            </p:extLst>
          </p:nvPr>
        </p:nvGraphicFramePr>
        <p:xfrm>
          <a:off x="514350" y="1600200"/>
          <a:ext cx="94297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14889" y="6477001"/>
            <a:ext cx="1016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Lopez,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age_main_colin_r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 b="3239"/>
          <a:stretch>
            <a:fillRect/>
          </a:stretch>
        </p:blipFill>
        <p:spPr bwMode="auto">
          <a:xfrm>
            <a:off x="2781300" y="164237"/>
            <a:ext cx="4632020" cy="55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586973" y="5715001"/>
            <a:ext cx="9432134" cy="73866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1400" b="1" dirty="0" smtClean="0">
                <a:latin typeface="Arial" charset="0"/>
              </a:rPr>
              <a:t>Surface </a:t>
            </a:r>
            <a:r>
              <a:rPr lang="en-US" sz="1400" b="1" dirty="0">
                <a:latin typeface="Arial" charset="0"/>
              </a:rPr>
              <a:t>Rendered Statistical Parametric Maps show specific voxels that indicate</a:t>
            </a:r>
          </a:p>
          <a:p>
            <a:pPr algn="ctr" eaLnBrk="1" hangingPunct="1"/>
            <a:r>
              <a:rPr lang="en-US" sz="1400" b="1" dirty="0">
                <a:latin typeface="Arial" charset="0"/>
              </a:rPr>
              <a:t>a negative correlation between age and grey matter volume loss in 212 subjects </a:t>
            </a:r>
            <a:endParaRPr lang="en-US" sz="1400" b="1" dirty="0" smtClean="0">
              <a:latin typeface="Arial" charset="0"/>
            </a:endParaRPr>
          </a:p>
          <a:p>
            <a:pPr algn="ctr" eaLnBrk="1" hangingPunct="1"/>
            <a:r>
              <a:rPr lang="en-US" sz="1400" b="1" dirty="0" smtClean="0">
                <a:latin typeface="Arial" charset="0"/>
              </a:rPr>
              <a:t>(</a:t>
            </a:r>
            <a:r>
              <a:rPr lang="en-US" sz="1400" b="1" dirty="0">
                <a:latin typeface="Arial" charset="0"/>
              </a:rPr>
              <a:t>167 cognitively normal subjects that remained normal </a:t>
            </a:r>
            <a:r>
              <a:rPr lang="en-US" sz="1400" b="1" dirty="0" smtClean="0">
                <a:latin typeface="Arial" charset="0"/>
              </a:rPr>
              <a:t>4-5 </a:t>
            </a:r>
            <a:r>
              <a:rPr lang="en-US" sz="1400" b="1" dirty="0">
                <a:latin typeface="Arial" charset="0"/>
              </a:rPr>
              <a:t>years after the scan and 45 Probable AD </a:t>
            </a:r>
            <a:r>
              <a:rPr lang="en-US" sz="1400" b="1" dirty="0" smtClean="0">
                <a:latin typeface="Arial" charset="0"/>
              </a:rPr>
              <a:t>patients).</a:t>
            </a:r>
            <a:endParaRPr lang="en-US" b="1" dirty="0">
              <a:latin typeface="Arial" charset="0"/>
            </a:endParaRP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8295749" y="6571962"/>
            <a:ext cx="19912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i="1" dirty="0" err="1">
                <a:solidFill>
                  <a:schemeClr val="bg1"/>
                </a:solidFill>
                <a:latin typeface="Arial" charset="0"/>
              </a:rPr>
              <a:t>Raji</a:t>
            </a:r>
            <a:r>
              <a:rPr lang="en-US" sz="1200" i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i="1" dirty="0" smtClean="0">
                <a:solidFill>
                  <a:schemeClr val="bg1"/>
                </a:solidFill>
                <a:latin typeface="Arial" charset="0"/>
              </a:rPr>
              <a:t>et al. Neurology 2009</a:t>
            </a:r>
            <a:endParaRPr lang="en-US" sz="12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" y="5257800"/>
            <a:ext cx="2069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Raji et al., Neurology, 2010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64237"/>
            <a:ext cx="25473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Aging Brain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yrus-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059" y="983397"/>
            <a:ext cx="80581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11099" y="152400"/>
            <a:ext cx="7656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Brain volume in aging, Alzheimer’s disease, and in </a:t>
            </a: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cognitively normal subjects with </a:t>
            </a:r>
            <a:r>
              <a:rPr lang="en-US" sz="2400" b="1" u="sng" dirty="0">
                <a:solidFill>
                  <a:schemeClr val="bg1"/>
                </a:solidFill>
                <a:latin typeface="Arial"/>
                <a:cs typeface="Arial"/>
              </a:rPr>
              <a:t>hypertension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8100" y="6534834"/>
            <a:ext cx="2309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Raji et al. Neurobiology of Aging,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729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ur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8" y="777240"/>
            <a:ext cx="762952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3214687" y="5257800"/>
            <a:ext cx="17145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2400300" y="4267200"/>
            <a:ext cx="85725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3161074" y="4450533"/>
            <a:ext cx="85725" cy="609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48277" y="1"/>
            <a:ext cx="77904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volume and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diabetes mellitus in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cognitively normal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elderly individuals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51672" y="6201495"/>
            <a:ext cx="84433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map: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splenium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(black arrow) and genu of the corpus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callosum (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arrow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frontal lobes (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arrow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</a:rPr>
              <a:t>Raji </a:t>
            </a:r>
            <a:r>
              <a:rPr lang="en-US" sz="1200" i="1" dirty="0">
                <a:solidFill>
                  <a:schemeClr val="bg1"/>
                </a:solidFill>
              </a:rPr>
              <a:t>et al., </a:t>
            </a:r>
            <a:r>
              <a:rPr lang="en-US" sz="1200" i="1" dirty="0" smtClean="0">
                <a:solidFill>
                  <a:schemeClr val="bg1"/>
                </a:solidFill>
              </a:rPr>
              <a:t>Human Brain Mapping 2010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4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ag_BMI_multivar"/>
          <p:cNvPicPr>
            <a:picLocks noChangeAspect="1" noChangeArrowheads="1"/>
          </p:cNvPicPr>
          <p:nvPr/>
        </p:nvPicPr>
        <p:blipFill>
          <a:blip r:embed="rId3" cstate="print"/>
          <a:srcRect t="10509"/>
          <a:stretch>
            <a:fillRect/>
          </a:stretch>
        </p:blipFill>
        <p:spPr bwMode="auto">
          <a:xfrm>
            <a:off x="257175" y="304801"/>
            <a:ext cx="4543425" cy="2989263"/>
          </a:xfrm>
          <a:prstGeom prst="rect">
            <a:avLst/>
          </a:prstGeom>
          <a:noFill/>
        </p:spPr>
      </p:pic>
      <p:pic>
        <p:nvPicPr>
          <p:cNvPr id="76803" name="Picture 3" descr="BMI_multivar_coronal"/>
          <p:cNvPicPr>
            <a:picLocks noChangeAspect="1" noChangeArrowheads="1"/>
          </p:cNvPicPr>
          <p:nvPr/>
        </p:nvPicPr>
        <p:blipFill>
          <a:blip r:embed="rId4" cstate="print"/>
          <a:srcRect l="4767" t="7594" r="2509" b="2356"/>
          <a:stretch>
            <a:fillRect/>
          </a:stretch>
        </p:blipFill>
        <p:spPr bwMode="auto">
          <a:xfrm>
            <a:off x="257175" y="3324226"/>
            <a:ext cx="4543425" cy="3457575"/>
          </a:xfrm>
          <a:prstGeom prst="rect">
            <a:avLst/>
          </a:prstGeom>
          <a:noFill/>
        </p:spPr>
      </p:pic>
      <p:pic>
        <p:nvPicPr>
          <p:cNvPr id="76804" name="Picture 4" descr="BMI_multivar_axial"/>
          <p:cNvPicPr>
            <a:picLocks noChangeAspect="1" noChangeArrowheads="1"/>
          </p:cNvPicPr>
          <p:nvPr/>
        </p:nvPicPr>
        <p:blipFill>
          <a:blip r:embed="rId5" cstate="print"/>
          <a:srcRect l="3922" t="1686" r="7843" b="3932"/>
          <a:stretch>
            <a:fillRect/>
          </a:stretch>
        </p:blipFill>
        <p:spPr bwMode="auto">
          <a:xfrm>
            <a:off x="5829300" y="2667000"/>
            <a:ext cx="3673674" cy="3810000"/>
          </a:xfrm>
          <a:prstGeom prst="rect">
            <a:avLst/>
          </a:prstGeom>
          <a:noFill/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514725" y="1981200"/>
            <a:ext cx="685800" cy="609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42900" y="381000"/>
            <a:ext cx="3982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57175" y="3276600"/>
            <a:ext cx="354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574161" y="1828800"/>
            <a:ext cx="328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H="1">
            <a:off x="1543050" y="5105400"/>
            <a:ext cx="685800" cy="457200"/>
          </a:xfrm>
          <a:prstGeom prst="line">
            <a:avLst/>
          </a:prstGeom>
          <a:noFill/>
          <a:ln w="63500">
            <a:solidFill>
              <a:srgbClr val="12121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3000375" y="5257800"/>
            <a:ext cx="685800" cy="533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6600825" y="4267200"/>
            <a:ext cx="35999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121210"/>
                </a:solidFill>
              </a:rPr>
              <a:t>*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8315325" y="4267200"/>
            <a:ext cx="35999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121210"/>
                </a:solidFill>
              </a:rPr>
              <a:t>*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5515244" y="838200"/>
            <a:ext cx="3882092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121210"/>
                </a:solidFill>
              </a:rPr>
              <a:t>Higher BMI was associated with lower </a:t>
            </a:r>
          </a:p>
          <a:p>
            <a:pPr algn="ctr" eaLnBrk="0" hangingPunct="0"/>
            <a:r>
              <a:rPr lang="en-US" sz="1600" dirty="0">
                <a:solidFill>
                  <a:srgbClr val="121210"/>
                </a:solidFill>
              </a:rPr>
              <a:t>GM and WM volumes in orbital frontal cortex </a:t>
            </a:r>
          </a:p>
          <a:p>
            <a:pPr algn="ctr" eaLnBrk="0" hangingPunct="0"/>
            <a:r>
              <a:rPr lang="en-US" sz="1600" dirty="0">
                <a:solidFill>
                  <a:srgbClr val="121210"/>
                </a:solidFill>
              </a:rPr>
              <a:t>(part a, blue box), anterior cingulate </a:t>
            </a:r>
            <a:r>
              <a:rPr lang="en-US" sz="1600" dirty="0" err="1">
                <a:solidFill>
                  <a:srgbClr val="121210"/>
                </a:solidFill>
              </a:rPr>
              <a:t>gyrus</a:t>
            </a:r>
            <a:r>
              <a:rPr lang="en-US" sz="1600" dirty="0">
                <a:solidFill>
                  <a:srgbClr val="121210"/>
                </a:solidFill>
              </a:rPr>
              <a:t> </a:t>
            </a:r>
          </a:p>
          <a:p>
            <a:pPr algn="ctr" eaLnBrk="0" hangingPunct="0"/>
            <a:r>
              <a:rPr lang="en-US" sz="1600" dirty="0">
                <a:solidFill>
                  <a:srgbClr val="121210"/>
                </a:solidFill>
              </a:rPr>
              <a:t>(part a, blue box), medial temporal lobe </a:t>
            </a:r>
          </a:p>
          <a:p>
            <a:pPr algn="ctr" eaLnBrk="0" hangingPunct="0"/>
            <a:r>
              <a:rPr lang="en-US" sz="1600" dirty="0">
                <a:solidFill>
                  <a:srgbClr val="121210"/>
                </a:solidFill>
              </a:rPr>
              <a:t>(part b, black arrows), and subcortical </a:t>
            </a:r>
          </a:p>
          <a:p>
            <a:pPr algn="ctr" eaLnBrk="0" hangingPunct="0"/>
            <a:r>
              <a:rPr lang="en-US" sz="1600" dirty="0">
                <a:solidFill>
                  <a:srgbClr val="121210"/>
                </a:solidFill>
              </a:rPr>
              <a:t>WM (part c, black asterisk).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5143501" y="152401"/>
            <a:ext cx="4439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BMI and cerebral volume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5897166" y="2855913"/>
            <a:ext cx="331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7658100" y="6504802"/>
            <a:ext cx="23874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i="1" dirty="0" err="1">
                <a:solidFill>
                  <a:schemeClr val="bg1"/>
                </a:solidFill>
              </a:rPr>
              <a:t>Raji</a:t>
            </a:r>
            <a:r>
              <a:rPr lang="en-US" sz="1200" i="1" dirty="0">
                <a:solidFill>
                  <a:schemeClr val="bg1"/>
                </a:solidFill>
              </a:rPr>
              <a:t> et al., </a:t>
            </a:r>
            <a:r>
              <a:rPr lang="en-US" sz="1200" i="1" dirty="0" smtClean="0">
                <a:solidFill>
                  <a:schemeClr val="bg1"/>
                </a:solidFill>
              </a:rPr>
              <a:t> Human Brain Mapping 2010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755827" y="2422525"/>
            <a:ext cx="18395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60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7"/>
          <a:stretch>
            <a:fillRect/>
          </a:stretch>
        </p:blipFill>
        <p:spPr bwMode="auto">
          <a:xfrm>
            <a:off x="1805583" y="533400"/>
            <a:ext cx="6400800" cy="5867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054956" y="0"/>
            <a:ext cx="8177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Leisure (Cognitive) Activities and the Risk of Dementia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972300" y="6581001"/>
            <a:ext cx="3045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i="1" dirty="0" err="1">
                <a:solidFill>
                  <a:schemeClr val="bg1"/>
                </a:solidFill>
              </a:rPr>
              <a:t>Verghese</a:t>
            </a:r>
            <a:r>
              <a:rPr lang="en-US" sz="1200" i="1" dirty="0">
                <a:solidFill>
                  <a:schemeClr val="bg1"/>
                </a:solidFill>
              </a:rPr>
              <a:t>, et al. NEJM 2003; 348:2508-16</a:t>
            </a:r>
          </a:p>
        </p:txBody>
      </p:sp>
    </p:spTree>
    <p:extLst>
      <p:ext uri="{BB962C8B-B14F-4D97-AF65-F5344CB8AC3E}">
        <p14:creationId xmlns:p14="http://schemas.microsoft.com/office/powerpoint/2010/main" val="32770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8789241</TotalTime>
  <Pages>13</Pages>
  <Words>3268</Words>
  <Application>Microsoft Office PowerPoint</Application>
  <PresentationFormat>35mm Slides</PresentationFormat>
  <Paragraphs>700</Paragraphs>
  <Slides>39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Chart</vt:lpstr>
      <vt:lpstr>Long-Term Effects of Conbination therapy in Patients with Alzheimer’s Disease</vt:lpstr>
      <vt:lpstr>Epidemiology</vt:lpstr>
      <vt:lpstr>Prevalence of dementia in the  Cardiovascular Health Study (CHS)</vt:lpstr>
      <vt:lpstr>Risk Factors for  Alzheimer’s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Effect of Weekly to Daily Baked or Broiled Fish Consumption on Gray Matter </vt:lpstr>
      <vt:lpstr>PowerPoint Presentation</vt:lpstr>
      <vt:lpstr>Neurodegeneration</vt:lpstr>
      <vt:lpstr>Structural Lesions and Biochemical Changes in AD</vt:lpstr>
      <vt:lpstr>PowerPoint Presentation</vt:lpstr>
      <vt:lpstr>Tau protein deposits detected with  18F-AV-1451 (also known as 18F-T807) in normal, MCI, and early AD subjects  </vt:lpstr>
      <vt:lpstr>Pathological Cascade and Treatment</vt:lpstr>
      <vt:lpstr>Approved Medication for Alzheimer’s disease</vt:lpstr>
      <vt:lpstr>PowerPoint Presentation</vt:lpstr>
      <vt:lpstr>PowerPoint Presentation</vt:lpstr>
      <vt:lpstr>PowerPoint Presentation</vt:lpstr>
      <vt:lpstr>Prevention Trials</vt:lpstr>
      <vt:lpstr>Secondary Prevention Trials</vt:lpstr>
      <vt:lpstr>PowerPoint Presentation</vt:lpstr>
      <vt:lpstr>Treatment with cholinesterase inhibitors Over 3 Years  </vt:lpstr>
      <vt:lpstr>PowerPoint Presentation</vt:lpstr>
      <vt:lpstr>Significant delay to  nursing home admission</vt:lpstr>
      <vt:lpstr>There is no association between cholinesterase inhibitors use and time to death</vt:lpstr>
      <vt:lpstr>Combination Therapy for Alzheimer’s disease</vt:lpstr>
      <vt:lpstr>Memantine + Donepezil Combination in Moderate to Severe AD Study: Severe Impairment Battery</vt:lpstr>
      <vt:lpstr>Memantine + Donepezil Combination in Moderate to Severe AD Study: Neuropsychiatric Inventory</vt:lpstr>
      <vt:lpstr>Studies that compared monotherapy to combination therapy (CT)</vt:lpstr>
      <vt:lpstr>Donepezil and Memantine for Moderate-to-Severe Alzheimer’s disease (DOMINO) Study -52-weeks double-blind, placebo-controlled trial-</vt:lpstr>
      <vt:lpstr>Effects of vitamin E and memantine on functional decline in Alzheimer’s disease - The TEAM-AD VA Cooperative Randomized Trial</vt:lpstr>
      <vt:lpstr>Long-term effects of the concomitant use of memantine with cholinesterase inhibitors (ChEIs) in Alzheimer’s disease: Probable AD patients enrolled from 1983 to 2004</vt:lpstr>
      <vt:lpstr>Memantine in combination with Cholinesterase inhibitors delays nursing home admission (Cohort 1) (N= 943 Probable AD Patients)</vt:lpstr>
      <vt:lpstr>Memantine in combination with ChEI  delays nursing home admission  (Cohort 2)</vt:lpstr>
      <vt:lpstr>Compression of Morbidity</vt:lpstr>
      <vt:lpstr>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Features and predictors of progression in patients with Alzheimer's disease and Lewy body variant of Alzheimer's disease</dc:title>
  <dc:creator>UPMC</dc:creator>
  <cp:lastModifiedBy>Lopez, Oscar</cp:lastModifiedBy>
  <cp:revision>312</cp:revision>
  <cp:lastPrinted>1998-05-06T13:00:08Z</cp:lastPrinted>
  <dcterms:created xsi:type="dcterms:W3CDTF">1998-05-05T13:57:49Z</dcterms:created>
  <dcterms:modified xsi:type="dcterms:W3CDTF">2015-06-26T18:29:11Z</dcterms:modified>
</cp:coreProperties>
</file>